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3" r:id="rId1"/>
  </p:sldMasterIdLst>
  <p:notesMasterIdLst>
    <p:notesMasterId r:id="rId29"/>
  </p:notesMasterIdLst>
  <p:handoutMasterIdLst>
    <p:handoutMasterId r:id="rId30"/>
  </p:handoutMasterIdLst>
  <p:sldIdLst>
    <p:sldId id="256" r:id="rId2"/>
    <p:sldId id="379" r:id="rId3"/>
    <p:sldId id="1598" r:id="rId4"/>
    <p:sldId id="1601" r:id="rId5"/>
    <p:sldId id="1599" r:id="rId6"/>
    <p:sldId id="1600" r:id="rId7"/>
    <p:sldId id="271" r:id="rId8"/>
    <p:sldId id="394" r:id="rId9"/>
    <p:sldId id="1589" r:id="rId10"/>
    <p:sldId id="1596" r:id="rId11"/>
    <p:sldId id="1583" r:id="rId12"/>
    <p:sldId id="1590" r:id="rId13"/>
    <p:sldId id="388" r:id="rId14"/>
    <p:sldId id="339" r:id="rId15"/>
    <p:sldId id="340" r:id="rId16"/>
    <p:sldId id="393" r:id="rId17"/>
    <p:sldId id="1595" r:id="rId18"/>
    <p:sldId id="333" r:id="rId19"/>
    <p:sldId id="334" r:id="rId20"/>
    <p:sldId id="335" r:id="rId21"/>
    <p:sldId id="336" r:id="rId22"/>
    <p:sldId id="261" r:id="rId23"/>
    <p:sldId id="258" r:id="rId24"/>
    <p:sldId id="316" r:id="rId25"/>
    <p:sldId id="337" r:id="rId26"/>
    <p:sldId id="356" r:id="rId27"/>
    <p:sldId id="338" r:id="rId28"/>
  </p:sldIdLst>
  <p:sldSz cx="9144000" cy="5143500" type="screen16x9"/>
  <p:notesSz cx="7099300" cy="10234613"/>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46FF"/>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3" autoAdjust="0"/>
    <p:restoredTop sz="85147" autoAdjust="0"/>
  </p:normalViewPr>
  <p:slideViewPr>
    <p:cSldViewPr>
      <p:cViewPr varScale="1">
        <p:scale>
          <a:sx n="102" d="100"/>
          <a:sy n="102" d="100"/>
        </p:scale>
        <p:origin x="762" y="10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a:t>
            </a:r>
            <a:r>
              <a:rPr lang="en-US" baseline="0" dirty="0"/>
              <a:t> maps route planning – not physically embodied</a:t>
            </a:r>
          </a:p>
          <a:p>
            <a:r>
              <a:rPr lang="en-US" baseline="0" dirty="0"/>
              <a:t>Independent decisions: typical ml prediction, e.g. spam filtering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327501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95132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1956752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9797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google translate, (but with anxiety disorder!)</a:t>
            </a:r>
          </a:p>
          <a:p>
            <a:r>
              <a:rPr lang="en-US" baseline="0" dirty="0" smtClean="0"/>
              <a:t>Small </a:t>
            </a:r>
            <a:r>
              <a:rPr lang="en-US" baseline="0" dirty="0"/>
              <a:t>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a:t>
            </a:r>
            <a:r>
              <a:rPr lang="en-US" b="1" baseline="0" dirty="0"/>
              <a:t>wall-E</a:t>
            </a:r>
            <a:r>
              <a:rPr lang="en-US" baseline="0" dirty="0"/>
              <a:t>,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1" baseline="0" dirty="0">
                <a:solidFill>
                  <a:srgbClr val="FF0000"/>
                </a:solidFill>
              </a:rPr>
              <a:t>[not very worried myself, at least at present]</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D200E-B8F0-7F42-8730-8CDA0DD14E87}" type="slidenum">
              <a:rPr lang="en-US" smtClean="0"/>
              <a:t>8</a:t>
            </a:fld>
            <a:endParaRPr lang="en-US"/>
          </a:p>
        </p:txBody>
      </p:sp>
    </p:spTree>
    <p:extLst>
      <p:ext uri="{BB962C8B-B14F-4D97-AF65-F5344CB8AC3E}">
        <p14:creationId xmlns:p14="http://schemas.microsoft.com/office/powerpoint/2010/main" val="403701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Natural intelligence -- </a:t>
            </a:r>
            <a:r>
              <a:rPr lang="en-US" sz="900" b="1" dirty="0"/>
              <a:t>Think like people </a:t>
            </a:r>
            <a:r>
              <a:rPr lang="en-US" sz="900" dirty="0"/>
              <a:t>– cognitive science, neuroscience</a:t>
            </a:r>
          </a:p>
          <a:p>
            <a:pPr marL="0" indent="0">
              <a:buNone/>
            </a:pPr>
            <a:endParaRPr lang="en-US" sz="800" dirty="0"/>
          </a:p>
          <a:p>
            <a:pPr algn="just"/>
            <a:r>
              <a:rPr lang="en-US" sz="900" b="1" dirty="0"/>
              <a:t>Act like people </a:t>
            </a:r>
            <a:r>
              <a:rPr lang="en-US" sz="900" dirty="0"/>
              <a:t>–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sz="800" dirty="0"/>
          </a:p>
          <a:p>
            <a:pPr algn="just"/>
            <a:r>
              <a:rPr lang="en-US" sz="900" b="1" dirty="0"/>
              <a:t>Think rationally </a:t>
            </a:r>
            <a:r>
              <a:rPr lang="en-US" sz="900" dirty="0"/>
              <a:t>–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p>
          <a:p>
            <a:endParaRPr lang="en-US" sz="800" dirty="0"/>
          </a:p>
          <a:p>
            <a:pPr algn="just"/>
            <a:r>
              <a:rPr lang="en-US" sz="900" b="1" dirty="0"/>
              <a:t>Act rationally </a:t>
            </a:r>
            <a:r>
              <a:rPr lang="en-US" sz="900" dirty="0"/>
              <a:t>– an </a:t>
            </a:r>
            <a:r>
              <a:rPr lang="en-US" sz="900" i="1" dirty="0"/>
              <a:t>agent</a:t>
            </a:r>
            <a:r>
              <a:rPr lang="en-US" sz="900" dirty="0"/>
              <a:t> is just something that acts (agent comes from the Latin </a:t>
            </a:r>
            <a:r>
              <a:rPr lang="en-US" sz="900" dirty="0" err="1"/>
              <a:t>agere</a:t>
            </a:r>
            <a:r>
              <a:rPr lang="en-US" sz="900" dirty="0"/>
              <a:t>, to do). Of course, all computer programs do something, but computer agents are expected to do more: operate autonomously, perceive their environment, persist over a prolonged time period, adapt to change, and create and pursue goals. A </a:t>
            </a:r>
            <a:r>
              <a:rPr lang="en-US" sz="900" i="1" dirty="0"/>
              <a:t>rational agent </a:t>
            </a:r>
            <a:r>
              <a:rPr lang="en-US" sz="900" dirty="0"/>
              <a:t>is one that acts so as to achieve the best outcome or, when there is uncertainty, the best expected outcome.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61544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322216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Maximize</a:t>
            </a:r>
            <a:r>
              <a:rPr lang="en-US" dirty="0"/>
              <a:t>: Consequences of an action, context, other actors around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Expected</a:t>
            </a:r>
            <a:r>
              <a:rPr lang="en-US" dirty="0"/>
              <a:t>: rationality not about being successful – doing the right thing on average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Utility</a:t>
            </a:r>
            <a:r>
              <a:rPr lang="en-US" dirty="0"/>
              <a:t>: What is a utility? Benefit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Your</a:t>
            </a:r>
            <a:r>
              <a:rPr lang="en-US" dirty="0"/>
              <a:t>: Very end – who is your? How do you get that?</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316982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making wings that flap</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08271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L1D2 = </a:t>
            </a:r>
          </a:p>
          <a:p>
            <a:endParaRPr lang="en-US" dirty="0"/>
          </a:p>
          <a:p>
            <a:r>
              <a:rPr lang="en-US" dirty="0"/>
              <a:t>python</a:t>
            </a:r>
            <a:r>
              <a:rPr lang="en-US" baseline="0" dirty="0"/>
              <a:t> </a:t>
            </a:r>
            <a:r>
              <a:rPr lang="en-US" baseline="0" dirty="0" err="1"/>
              <a:t>demos.py</a:t>
            </a:r>
            <a:endParaRPr lang="en-US" baseline="0" dirty="0"/>
          </a:p>
          <a:p>
            <a:endParaRPr lang="en-US" baseline="0" dirty="0"/>
          </a:p>
          <a:p>
            <a:pPr marL="171450" indent="-171450">
              <a:buFont typeface="Wingdings" charset="0"/>
              <a:buChar char="à"/>
            </a:pPr>
            <a:r>
              <a:rPr lang="en-US" baseline="0" dirty="0">
                <a:sym typeface="Wingdings"/>
              </a:rPr>
              <a:t>Select Lecture 1  select demo 2</a:t>
            </a:r>
          </a:p>
          <a:p>
            <a:pPr marL="171450" indent="-171450">
              <a:buFont typeface="Wingdings" charset="0"/>
              <a:buChar char="à"/>
            </a:pPr>
            <a:endParaRPr lang="en-US" baseline="0" dirty="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171002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pPr>
                <a:defRPr/>
              </a:pPr>
              <a:t>‹#›</a:t>
            </a:fld>
            <a:endParaRPr lang="en-US"/>
          </a:p>
        </p:txBody>
      </p:sp>
    </p:spTree>
    <p:extLst>
      <p:ext uri="{BB962C8B-B14F-4D97-AF65-F5344CB8AC3E}">
        <p14:creationId xmlns:p14="http://schemas.microsoft.com/office/powerpoint/2010/main" val="116520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smtClean="0"/>
              <a:pPr>
                <a:defRPr/>
              </a:pPr>
              <a:t>‹#›</a:t>
            </a:fld>
            <a:endParaRPr lang="en-US"/>
          </a:p>
        </p:txBody>
      </p:sp>
    </p:spTree>
    <p:extLst>
      <p:ext uri="{BB962C8B-B14F-4D97-AF65-F5344CB8AC3E}">
        <p14:creationId xmlns:p14="http://schemas.microsoft.com/office/powerpoint/2010/main" val="232375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smtClean="0"/>
              <a:pPr>
                <a:defRPr/>
              </a:pPr>
              <a:t>‹#›</a:t>
            </a:fld>
            <a:endParaRPr lang="en-US"/>
          </a:p>
        </p:txBody>
      </p:sp>
    </p:spTree>
    <p:extLst>
      <p:ext uri="{BB962C8B-B14F-4D97-AF65-F5344CB8AC3E}">
        <p14:creationId xmlns:p14="http://schemas.microsoft.com/office/powerpoint/2010/main" val="90373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smtClean="0"/>
              <a:pPr>
                <a:defRPr/>
              </a:pPr>
              <a:t>‹#›</a:t>
            </a:fld>
            <a:endParaRPr lang="en-US"/>
          </a:p>
        </p:txBody>
      </p:sp>
    </p:spTree>
    <p:extLst>
      <p:ext uri="{BB962C8B-B14F-4D97-AF65-F5344CB8AC3E}">
        <p14:creationId xmlns:p14="http://schemas.microsoft.com/office/powerpoint/2010/main" val="38783633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smtClean="0"/>
              <a:pPr>
                <a:defRPr/>
              </a:pPr>
              <a:t>‹#›</a:t>
            </a:fld>
            <a:endParaRPr lang="en-US"/>
          </a:p>
        </p:txBody>
      </p:sp>
    </p:spTree>
    <p:extLst>
      <p:ext uri="{BB962C8B-B14F-4D97-AF65-F5344CB8AC3E}">
        <p14:creationId xmlns:p14="http://schemas.microsoft.com/office/powerpoint/2010/main" val="282200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smtClean="0"/>
              <a:pPr>
                <a:defRPr/>
              </a:pPr>
              <a:t>‹#›</a:t>
            </a:fld>
            <a:endParaRPr lang="en-US"/>
          </a:p>
        </p:txBody>
      </p:sp>
    </p:spTree>
    <p:extLst>
      <p:ext uri="{BB962C8B-B14F-4D97-AF65-F5344CB8AC3E}">
        <p14:creationId xmlns:p14="http://schemas.microsoft.com/office/powerpoint/2010/main" val="94858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smtClean="0"/>
              <a:pPr>
                <a:defRPr/>
              </a:pPr>
              <a:t>‹#›</a:t>
            </a:fld>
            <a:endParaRPr lang="en-US"/>
          </a:p>
        </p:txBody>
      </p:sp>
    </p:spTree>
    <p:extLst>
      <p:ext uri="{BB962C8B-B14F-4D97-AF65-F5344CB8AC3E}">
        <p14:creationId xmlns:p14="http://schemas.microsoft.com/office/powerpoint/2010/main" val="207647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smtClean="0"/>
              <a:pPr>
                <a:defRPr/>
              </a:pPr>
              <a:t>‹#›</a:t>
            </a:fld>
            <a:endParaRPr lang="en-US"/>
          </a:p>
        </p:txBody>
      </p:sp>
    </p:spTree>
    <p:extLst>
      <p:ext uri="{BB962C8B-B14F-4D97-AF65-F5344CB8AC3E}">
        <p14:creationId xmlns:p14="http://schemas.microsoft.com/office/powerpoint/2010/main" val="381662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smtClean="0"/>
              <a:pPr>
                <a:defRPr/>
              </a:pPr>
              <a:t>‹#›</a:t>
            </a:fld>
            <a:endParaRPr lang="en-US"/>
          </a:p>
        </p:txBody>
      </p:sp>
    </p:spTree>
    <p:extLst>
      <p:ext uri="{BB962C8B-B14F-4D97-AF65-F5344CB8AC3E}">
        <p14:creationId xmlns:p14="http://schemas.microsoft.com/office/powerpoint/2010/main" val="353970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smtClean="0"/>
              <a:pPr>
                <a:defRPr/>
              </a:pPr>
              <a:t>‹#›</a:t>
            </a:fld>
            <a:endParaRPr lang="en-US"/>
          </a:p>
        </p:txBody>
      </p:sp>
    </p:spTree>
    <p:extLst>
      <p:ext uri="{BB962C8B-B14F-4D97-AF65-F5344CB8AC3E}">
        <p14:creationId xmlns:p14="http://schemas.microsoft.com/office/powerpoint/2010/main" val="3949596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smtClean="0"/>
              <a:pPr>
                <a:defRPr/>
              </a:pPr>
              <a:t>‹#›</a:t>
            </a:fld>
            <a:endParaRPr lang="en-US"/>
          </a:p>
        </p:txBody>
      </p:sp>
    </p:spTree>
    <p:extLst>
      <p:ext uri="{BB962C8B-B14F-4D97-AF65-F5344CB8AC3E}">
        <p14:creationId xmlns:p14="http://schemas.microsoft.com/office/powerpoint/2010/main" val="888788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0"/>
            <a:ext cx="8534400" cy="3810000"/>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04800" y="4857750"/>
            <a:ext cx="1600200" cy="221785"/>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atin typeface="Palatino"/>
                <a:cs typeface="Palatino"/>
              </a:defRPr>
            </a:lvl1pPr>
          </a:lstStyle>
          <a:p>
            <a:pPr>
              <a:defRPr/>
            </a:pPr>
            <a:endParaRPr lang="en-US" dirty="0"/>
          </a:p>
        </p:txBody>
      </p:sp>
      <p:sp>
        <p:nvSpPr>
          <p:cNvPr id="4101" name="Rectangle 5"/>
          <p:cNvSpPr>
            <a:spLocks noGrp="1" noChangeArrowheads="1"/>
          </p:cNvSpPr>
          <p:nvPr>
            <p:ph type="ftr" sz="quarter" idx="3"/>
          </p:nvPr>
        </p:nvSpPr>
        <p:spPr bwMode="auto">
          <a:xfrm>
            <a:off x="3390900" y="4857750"/>
            <a:ext cx="2171700" cy="221785"/>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7239000" y="4857750"/>
            <a:ext cx="1600200" cy="221785"/>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304800" y="819150"/>
            <a:ext cx="85344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666888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3300">
          <a:solidFill>
            <a:schemeClr val="tx2"/>
          </a:solidFill>
          <a:latin typeface="Palatino"/>
          <a:ea typeface="+mj-ea"/>
          <a:cs typeface="Palatino"/>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92" algn="ctr" rtl="0" eaLnBrk="1" fontAlgn="base" hangingPunct="1">
        <a:spcBef>
          <a:spcPct val="0"/>
        </a:spcBef>
        <a:spcAft>
          <a:spcPct val="0"/>
        </a:spcAft>
        <a:defRPr sz="3300">
          <a:solidFill>
            <a:schemeClr val="tx2"/>
          </a:solidFill>
          <a:latin typeface="Arial" charset="0"/>
        </a:defRPr>
      </a:lvl6pPr>
      <a:lvl7pPr marL="685783" algn="ctr" rtl="0" eaLnBrk="1" fontAlgn="base" hangingPunct="1">
        <a:spcBef>
          <a:spcPct val="0"/>
        </a:spcBef>
        <a:spcAft>
          <a:spcPct val="0"/>
        </a:spcAft>
        <a:defRPr sz="3300">
          <a:solidFill>
            <a:schemeClr val="tx2"/>
          </a:solidFill>
          <a:latin typeface="Arial" charset="0"/>
        </a:defRPr>
      </a:lvl7pPr>
      <a:lvl8pPr marL="1028675" algn="ctr" rtl="0" eaLnBrk="1" fontAlgn="base" hangingPunct="1">
        <a:spcBef>
          <a:spcPct val="0"/>
        </a:spcBef>
        <a:spcAft>
          <a:spcPct val="0"/>
        </a:spcAft>
        <a:defRPr sz="3300">
          <a:solidFill>
            <a:schemeClr val="tx2"/>
          </a:solidFill>
          <a:latin typeface="Arial" charset="0"/>
        </a:defRPr>
      </a:lvl8pPr>
      <a:lvl9pPr marL="1371566" algn="ctr" rtl="0" eaLnBrk="1" fontAlgn="base" hangingPunct="1">
        <a:spcBef>
          <a:spcPct val="0"/>
        </a:spcBef>
        <a:spcAft>
          <a:spcPct val="0"/>
        </a:spcAft>
        <a:defRPr sz="3300">
          <a:solidFill>
            <a:schemeClr val="tx2"/>
          </a:solidFill>
          <a:latin typeface="Arial" charset="0"/>
        </a:defRPr>
      </a:lvl9pPr>
    </p:titleStyle>
    <p:bodyStyle>
      <a:lvl1pPr marL="257168" indent="-257168" algn="l" rtl="0" eaLnBrk="1" fontAlgn="base" hangingPunct="1">
        <a:spcBef>
          <a:spcPct val="20000"/>
        </a:spcBef>
        <a:spcAft>
          <a:spcPct val="0"/>
        </a:spcAft>
        <a:buClr>
          <a:schemeClr val="accent2"/>
        </a:buClr>
        <a:buFont typeface="Courier New"/>
        <a:buChar char="o"/>
        <a:defRPr sz="2400">
          <a:solidFill>
            <a:schemeClr val="tx1"/>
          </a:solidFill>
          <a:latin typeface="Palatino"/>
          <a:ea typeface="+mn-ea"/>
          <a:cs typeface="Palatino"/>
        </a:defRPr>
      </a:lvl1pPr>
      <a:lvl2pPr marL="557199" indent="-214308" algn="l" rtl="0" eaLnBrk="1" fontAlgn="base" hangingPunct="1">
        <a:spcBef>
          <a:spcPct val="20000"/>
        </a:spcBef>
        <a:spcAft>
          <a:spcPct val="0"/>
        </a:spcAft>
        <a:buClr>
          <a:schemeClr val="tx1"/>
        </a:buClr>
        <a:buFont typeface="Courier New"/>
        <a:buChar char="o"/>
        <a:defRPr sz="2100">
          <a:solidFill>
            <a:schemeClr val="tx1">
              <a:lumMod val="75000"/>
              <a:lumOff val="25000"/>
            </a:schemeClr>
          </a:solidFill>
          <a:latin typeface="Palatino"/>
          <a:cs typeface="Palatino"/>
        </a:defRPr>
      </a:lvl2pPr>
      <a:lvl3pPr marL="857228" indent="-171446" algn="l" rtl="0" eaLnBrk="1" fontAlgn="base" hangingPunct="1">
        <a:spcBef>
          <a:spcPct val="20000"/>
        </a:spcBef>
        <a:spcAft>
          <a:spcPct val="0"/>
        </a:spcAft>
        <a:buClr>
          <a:schemeClr val="accent2"/>
        </a:buClr>
        <a:buFont typeface="Courier New"/>
        <a:buChar char="o"/>
        <a:defRPr sz="1800">
          <a:solidFill>
            <a:schemeClr val="tx1">
              <a:lumMod val="75000"/>
              <a:lumOff val="25000"/>
            </a:schemeClr>
          </a:solidFill>
          <a:latin typeface="Palatino"/>
          <a:cs typeface="Palatino"/>
        </a:defRPr>
      </a:lvl3pPr>
      <a:lvl4pPr marL="1200120" indent="-171446" algn="l" rtl="0" eaLnBrk="1" fontAlgn="base" hangingPunct="1">
        <a:spcBef>
          <a:spcPct val="20000"/>
        </a:spcBef>
        <a:spcAft>
          <a:spcPct val="0"/>
        </a:spcAft>
        <a:buClr>
          <a:schemeClr val="tx1"/>
        </a:buClr>
        <a:buFont typeface="Courier New"/>
        <a:buChar char="o"/>
        <a:defRPr sz="1500">
          <a:solidFill>
            <a:schemeClr val="tx1">
              <a:lumMod val="75000"/>
              <a:lumOff val="25000"/>
            </a:schemeClr>
          </a:solidFill>
          <a:latin typeface="Palatino"/>
          <a:cs typeface="Palatino"/>
        </a:defRPr>
      </a:lvl4pPr>
      <a:lvl5pPr marL="1543012" indent="-171446" algn="l" rtl="0" eaLnBrk="1" fontAlgn="base" hangingPunct="1">
        <a:spcBef>
          <a:spcPct val="20000"/>
        </a:spcBef>
        <a:spcAft>
          <a:spcPct val="0"/>
        </a:spcAft>
        <a:buClr>
          <a:schemeClr val="accent2"/>
        </a:buClr>
        <a:buFont typeface="Courier New"/>
        <a:buChar char="o"/>
        <a:defRPr sz="1500">
          <a:solidFill>
            <a:schemeClr val="tx1">
              <a:lumMod val="75000"/>
              <a:lumOff val="25000"/>
            </a:schemeClr>
          </a:solidFill>
          <a:latin typeface="Palatino"/>
          <a:cs typeface="Palatino"/>
        </a:defRPr>
      </a:lvl5pPr>
      <a:lvl6pPr marL="1885903"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youtu.be/5YBIrc-6G-0" TargetMode="External"/><Relationship Id="rId4" Type="http://schemas.openxmlformats.org/officeDocument/2006/relationships/hyperlink" Target="https://youtu.be/aygSMgK3BE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mov"/><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r.wikipedia.org/wiki/%D8%B0%D9%83%D8%A7%D8%A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438150"/>
            <a:ext cx="9144000" cy="1102519"/>
          </a:xfrm>
        </p:spPr>
        <p:txBody>
          <a:bodyPr/>
          <a:lstStyle/>
          <a:p>
            <a:pPr eaLnBrk="1" hangingPunct="1"/>
            <a:r>
              <a:rPr lang="en-US" dirty="0"/>
              <a:t>Artificial Intelligence</a:t>
            </a:r>
            <a:br>
              <a:rPr lang="en-US" dirty="0"/>
            </a:br>
            <a:endParaRPr lang="en-US" sz="2700" dirty="0"/>
          </a:p>
        </p:txBody>
      </p:sp>
      <p:sp>
        <p:nvSpPr>
          <p:cNvPr id="5123" name="Rectangle 6"/>
          <p:cNvSpPr>
            <a:spLocks noGrp="1" noChangeArrowheads="1"/>
          </p:cNvSpPr>
          <p:nvPr>
            <p:ph type="subTitle" idx="1"/>
          </p:nvPr>
        </p:nvSpPr>
        <p:spPr>
          <a:xfrm>
            <a:off x="2439128" y="1380255"/>
            <a:ext cx="4265744" cy="1039095"/>
          </a:xfrm>
        </p:spPr>
        <p:txBody>
          <a:bodyPr/>
          <a:lstStyle/>
          <a:p>
            <a:pPr eaLnBrk="1" hangingPunct="1"/>
            <a:r>
              <a:rPr lang="en-US" sz="3200" b="1" dirty="0">
                <a:solidFill>
                  <a:srgbClr val="C00000"/>
                </a:solidFill>
              </a:rPr>
              <a:t>Ch1: 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1733148" y="4255355"/>
            <a:ext cx="5677705" cy="83099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Calibri"/>
                <a:cs typeface="Calibri"/>
              </a:rPr>
              <a:t>Instructor: </a:t>
            </a:r>
            <a:r>
              <a:rPr lang="en-US" dirty="0" smtClean="0">
                <a:latin typeface="Calibri"/>
                <a:cs typeface="Calibri"/>
              </a:rPr>
              <a:t>Iyad </a:t>
            </a:r>
            <a:r>
              <a:rPr lang="en-US" dirty="0" err="1" smtClean="0">
                <a:latin typeface="Calibri"/>
                <a:cs typeface="Calibri"/>
              </a:rPr>
              <a:t>Husni</a:t>
            </a:r>
            <a:r>
              <a:rPr lang="en-US" dirty="0" smtClean="0">
                <a:latin typeface="Calibri"/>
                <a:cs typeface="Calibri"/>
              </a:rPr>
              <a:t> </a:t>
            </a:r>
            <a:r>
              <a:rPr lang="en-US" dirty="0">
                <a:latin typeface="Calibri"/>
                <a:cs typeface="Calibri"/>
              </a:rPr>
              <a:t>Alshami</a:t>
            </a:r>
          </a:p>
          <a:p>
            <a:pPr algn="ctr">
              <a:spcBef>
                <a:spcPct val="50000"/>
              </a:spcBef>
            </a:pPr>
            <a:endParaRPr lang="en-US" sz="900" dirty="0">
              <a:latin typeface="Calibri"/>
              <a:cs typeface="Calibri"/>
            </a:endParaRPr>
          </a:p>
          <a:p>
            <a:pPr algn="ctr">
              <a:spcBef>
                <a:spcPct val="50000"/>
              </a:spcBef>
            </a:pPr>
            <a:r>
              <a:rPr lang="en-US" sz="1200" dirty="0">
                <a:latin typeface="Calibri"/>
                <a:cs typeface="Calibri"/>
              </a:rPr>
              <a:t>[These slides adopted from Dan Klein and Pieter </a:t>
            </a:r>
            <a:r>
              <a:rPr lang="en-US" sz="1200" dirty="0" err="1">
                <a:latin typeface="Calibri"/>
                <a:cs typeface="Calibri"/>
              </a:rPr>
              <a:t>Abbeel</a:t>
            </a:r>
            <a:r>
              <a:rPr lang="en-US" sz="1200" dirty="0">
                <a:latin typeface="Calibri"/>
                <a:cs typeface="Calibri"/>
              </a:rPr>
              <a:t> at UC Berkeley </a:t>
            </a:r>
            <a:r>
              <a:rPr lang="en-US" sz="1200" i="1" dirty="0" err="1">
                <a:solidFill>
                  <a:srgbClr val="0046FF"/>
                </a:solidFill>
              </a:rPr>
              <a:t>ai.berkeley.edu</a:t>
            </a:r>
            <a:r>
              <a:rPr lang="en-US" sz="1200" dirty="0">
                <a:latin typeface="Calibri"/>
                <a:cs typeface="Calibri"/>
              </a:rPr>
              <a:t>]</a:t>
            </a:r>
          </a:p>
        </p:txBody>
      </p:sp>
      <p:pic>
        <p:nvPicPr>
          <p:cNvPr id="2" name="Picture 1">
            <a:extLst>
              <a:ext uri="{FF2B5EF4-FFF2-40B4-BE49-F238E27FC236}">
                <a16:creationId xmlns:a16="http://schemas.microsoft.com/office/drawing/2014/main" id="{4E8D4E6B-B486-7A46-B659-15D196DEE895}"/>
              </a:ext>
            </a:extLst>
          </p:cNvPr>
          <p:cNvPicPr>
            <a:picLocks noChangeAspect="1"/>
          </p:cNvPicPr>
          <p:nvPr/>
        </p:nvPicPr>
        <p:blipFill>
          <a:blip r:embed="rId3"/>
          <a:stretch>
            <a:fillRect/>
          </a:stretch>
        </p:blipFill>
        <p:spPr>
          <a:xfrm>
            <a:off x="2707409" y="2495550"/>
            <a:ext cx="3729182" cy="16740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a:lstStyle/>
          <a:p>
            <a:r>
              <a:rPr lang="en-US"/>
              <a:t>Rational Decisions</a:t>
            </a:r>
          </a:p>
        </p:txBody>
      </p:sp>
      <p:sp>
        <p:nvSpPr>
          <p:cNvPr id="5" name="Content Placeholder 4">
            <a:extLst>
              <a:ext uri="{FF2B5EF4-FFF2-40B4-BE49-F238E27FC236}">
                <a16:creationId xmlns:a16="http://schemas.microsoft.com/office/drawing/2014/main" id="{6615DD87-A76A-8545-A9A7-8BBDF990DC17}"/>
              </a:ext>
            </a:extLst>
          </p:cNvPr>
          <p:cNvSpPr>
            <a:spLocks noGrp="1"/>
          </p:cNvSpPr>
          <p:nvPr>
            <p:ph idx="1"/>
          </p:nvPr>
        </p:nvSpPr>
        <p:spPr/>
        <p:txBody>
          <a:bodyPr/>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sz="2400" dirty="0">
                <a:latin typeface="Calibri" pitchFamily="34" charset="0"/>
                <a:cs typeface="Arial" charset="0"/>
              </a:rPr>
              <a:t> </a:t>
            </a:r>
            <a:r>
              <a:rPr lang="en-US" sz="2400" dirty="0">
                <a:solidFill>
                  <a:srgbClr val="0070C0"/>
                </a:solidFill>
                <a:latin typeface="Calibri" pitchFamily="34" charset="0"/>
                <a:cs typeface="Arial" charset="0"/>
              </a:rPr>
              <a:t>Rational</a:t>
            </a:r>
            <a:r>
              <a:rPr lang="en-US" sz="2400" dirty="0">
                <a:latin typeface="Calibri" pitchFamily="34" charset="0"/>
                <a:cs typeface="Arial" charset="0"/>
              </a:rPr>
              <a:t>: maximally achieving pre-defined goals</a:t>
            </a:r>
            <a:endParaRPr lang="en-US" sz="2400" i="1" dirty="0">
              <a:latin typeface="Calibri" pitchFamily="34" charset="0"/>
              <a:cs typeface="Arial" charset="0"/>
            </a:endParaRPr>
          </a:p>
          <a:p>
            <a:pPr marL="372657" lvl="1">
              <a:spcBef>
                <a:spcPts val="75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solidFill>
                  <a:srgbClr val="C00000"/>
                </a:solidFill>
                <a:latin typeface="Calibri" pitchFamily="34" charset="0"/>
                <a:cs typeface="Arial" charset="0"/>
              </a:rPr>
              <a:t>only concerns </a:t>
            </a:r>
            <a:r>
              <a:rPr lang="en-US" sz="2400" dirty="0">
                <a:solidFill>
                  <a:srgbClr val="0070C0"/>
                </a:solidFill>
                <a:latin typeface="Calibri" pitchFamily="34" charset="0"/>
                <a:cs typeface="Arial" charset="0"/>
              </a:rPr>
              <a:t>what decisions are made </a:t>
            </a:r>
          </a:p>
          <a:p>
            <a:pPr marL="672686" lvl="2">
              <a:spcBef>
                <a:spcPts val="750"/>
              </a:spcBef>
              <a:buSzPct val="125000"/>
              <a:buFont typeface="Wingdings" pitchFamily="2" charset="2"/>
              <a:buChar char="§"/>
            </a:pPr>
            <a:r>
              <a:rPr lang="en-US" sz="2100" dirty="0">
                <a:latin typeface="Calibri" pitchFamily="34" charset="0"/>
                <a:cs typeface="Arial" charset="0"/>
              </a:rPr>
              <a:t>not the thought process behind them</a:t>
            </a:r>
          </a:p>
          <a:p>
            <a:pPr marL="372657" lvl="1">
              <a:spcBef>
                <a:spcPts val="750"/>
              </a:spcBef>
              <a:buSzPct val="125000"/>
              <a:buFont typeface="Wingdings" pitchFamily="2" charset="2"/>
              <a:buChar char="§"/>
            </a:pPr>
            <a:r>
              <a:rPr lang="en-US" sz="2400" dirty="0">
                <a:latin typeface="Calibri" pitchFamily="34" charset="0"/>
                <a:cs typeface="Arial" charset="0"/>
              </a:rPr>
              <a:t> </a:t>
            </a:r>
            <a:r>
              <a:rPr lang="en-US" sz="2400" dirty="0">
                <a:solidFill>
                  <a:srgbClr val="0070C0"/>
                </a:solidFill>
                <a:latin typeface="Calibri" pitchFamily="34" charset="0"/>
                <a:cs typeface="Arial" charset="0"/>
              </a:rPr>
              <a:t>Goals</a:t>
            </a:r>
            <a:r>
              <a:rPr lang="en-US" sz="2400" dirty="0">
                <a:latin typeface="Calibri" pitchFamily="34" charset="0"/>
                <a:cs typeface="Arial" charset="0"/>
              </a:rPr>
              <a:t>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sz="2400" dirty="0">
                <a:solidFill>
                  <a:srgbClr val="0070C0"/>
                </a:solidFill>
                <a:latin typeface="Calibri" pitchFamily="34" charset="0"/>
                <a:cs typeface="Arial" charset="0"/>
              </a:rPr>
              <a:t> Being rational means </a:t>
            </a:r>
            <a:r>
              <a:rPr lang="en-US" sz="2400" b="1" dirty="0">
                <a:solidFill>
                  <a:srgbClr val="0070C0"/>
                </a:solidFill>
                <a:latin typeface="Calibri" pitchFamily="34" charset="0"/>
                <a:cs typeface="Arial" charset="0"/>
              </a:rPr>
              <a:t>maximizing your expected utility</a:t>
            </a:r>
            <a:endParaRPr lang="en-US" sz="2400" dirty="0"/>
          </a:p>
        </p:txBody>
      </p:sp>
      <p:sp>
        <p:nvSpPr>
          <p:cNvPr id="2" name="Slide Number Placeholder 1">
            <a:extLst>
              <a:ext uri="{FF2B5EF4-FFF2-40B4-BE49-F238E27FC236}">
                <a16:creationId xmlns:a16="http://schemas.microsoft.com/office/drawing/2014/main" id="{86BFDE12-6AAE-5B46-B85C-FC50B06A1655}"/>
              </a:ext>
            </a:extLst>
          </p:cNvPr>
          <p:cNvSpPr>
            <a:spLocks noGrp="1"/>
          </p:cNvSpPr>
          <p:nvPr>
            <p:ph type="sldNum" sz="quarter" idx="12"/>
          </p:nvPr>
        </p:nvSpPr>
        <p:spPr/>
        <p:txBody>
          <a:bodyPr/>
          <a:lstStyle/>
          <a:p>
            <a:fld id="{A91A05A8-D087-49F8-A68B-53BB47A7E6BF}" type="slidenum">
              <a:rPr lang="en-US" smtClean="0"/>
              <a:pPr/>
              <a:t>10</a:t>
            </a:fld>
            <a:endParaRPr lang="en-US"/>
          </a:p>
        </p:txBody>
      </p:sp>
      <p:sp>
        <p:nvSpPr>
          <p:cNvPr id="24582" name="Rectangle 6"/>
          <p:cNvSpPr>
            <a:spLocks/>
          </p:cNvSpPr>
          <p:nvPr/>
        </p:nvSpPr>
        <p:spPr bwMode="auto">
          <a:xfrm>
            <a:off x="1991225" y="4059317"/>
            <a:ext cx="5161550" cy="950833"/>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extLst>
      <p:ext uri="{BB962C8B-B14F-4D97-AF65-F5344CB8AC3E}">
        <p14:creationId xmlns:p14="http://schemas.microsoft.com/office/powerpoint/2010/main" val="3548416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
        <p:nvSpPr>
          <p:cNvPr id="5" name="Slide Number Placeholder 1">
            <a:extLst>
              <a:ext uri="{FF2B5EF4-FFF2-40B4-BE49-F238E27FC236}">
                <a16:creationId xmlns:a16="http://schemas.microsoft.com/office/drawing/2014/main" id="{45384041-3FBF-4E4F-986E-2411060AC1CF}"/>
              </a:ext>
            </a:extLst>
          </p:cNvPr>
          <p:cNvSpPr>
            <a:spLocks noGrp="1"/>
          </p:cNvSpPr>
          <p:nvPr>
            <p:ph type="sldNum" sz="quarter" idx="12"/>
          </p:nvPr>
        </p:nvSpPr>
        <p:spPr>
          <a:xfrm>
            <a:off x="7239000" y="4857750"/>
            <a:ext cx="1600200" cy="221785"/>
          </a:xfrm>
        </p:spPr>
        <p:txBody>
          <a:bodyPr/>
          <a:lstStyle/>
          <a:p>
            <a:pPr>
              <a:defRPr/>
            </a:pPr>
            <a:fld id="{A91A05A8-D087-49F8-A68B-53BB47A7E6BF}" type="slidenum">
              <a:rPr lang="en-US" smtClean="0"/>
              <a:pPr>
                <a:defRPr/>
              </a:pPr>
              <a:t>11</a:t>
            </a:fld>
            <a:endParaRPr lang="en-US"/>
          </a:p>
        </p:txBody>
      </p:sp>
    </p:spTree>
    <p:extLst>
      <p:ext uri="{BB962C8B-B14F-4D97-AF65-F5344CB8AC3E}">
        <p14:creationId xmlns:p14="http://schemas.microsoft.com/office/powerpoint/2010/main" val="73661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A9AC-BBDD-7D48-BA69-E27D39ABC3D1}"/>
              </a:ext>
            </a:extLst>
          </p:cNvPr>
          <p:cNvSpPr>
            <a:spLocks noGrp="1"/>
          </p:cNvSpPr>
          <p:nvPr>
            <p:ph type="title"/>
          </p:nvPr>
        </p:nvSpPr>
        <p:spPr/>
        <p:txBody>
          <a:bodyPr/>
          <a:lstStyle/>
          <a:p>
            <a:r>
              <a:rPr lang="en-US" dirty="0"/>
              <a:t>Maximize Your Expected Utility </a:t>
            </a:r>
          </a:p>
        </p:txBody>
      </p:sp>
      <p:sp>
        <p:nvSpPr>
          <p:cNvPr id="3" name="Content Placeholder 2">
            <a:extLst>
              <a:ext uri="{FF2B5EF4-FFF2-40B4-BE49-F238E27FC236}">
                <a16:creationId xmlns:a16="http://schemas.microsoft.com/office/drawing/2014/main" id="{FE1F6892-B014-7B45-94DB-8E06822D3946}"/>
              </a:ext>
            </a:extLst>
          </p:cNvPr>
          <p:cNvSpPr>
            <a:spLocks noGrp="1"/>
          </p:cNvSpPr>
          <p:nvPr>
            <p:ph idx="1"/>
          </p:nvPr>
        </p:nvSpPr>
        <p:spPr/>
        <p:txBody>
          <a:bodyPr/>
          <a:lstStyle/>
          <a:p>
            <a:pPr marL="0" indent="0">
              <a:buNone/>
            </a:pPr>
            <a:r>
              <a:rPr lang="en-US" dirty="0"/>
              <a:t>Distill course to maximize expected utility.</a:t>
            </a:r>
          </a:p>
          <a:p>
            <a:pPr>
              <a:spcBef>
                <a:spcPct val="30000"/>
              </a:spcBef>
              <a:buClrTx/>
              <a:defRPr/>
            </a:pPr>
            <a:r>
              <a:rPr lang="en-US" b="1" dirty="0"/>
              <a:t>Maximize</a:t>
            </a:r>
            <a:r>
              <a:rPr lang="en-US" dirty="0"/>
              <a:t>: Consequences of an action, context, other actors around</a:t>
            </a:r>
          </a:p>
          <a:p>
            <a:pPr>
              <a:spcBef>
                <a:spcPct val="30000"/>
              </a:spcBef>
              <a:buClrTx/>
              <a:defRPr/>
            </a:pPr>
            <a:r>
              <a:rPr lang="en-US" b="1" dirty="0"/>
              <a:t>Expected</a:t>
            </a:r>
            <a:r>
              <a:rPr lang="en-US" dirty="0"/>
              <a:t>: rationality not about being successful – doing the right thing on average</a:t>
            </a:r>
          </a:p>
          <a:p>
            <a:pPr>
              <a:spcBef>
                <a:spcPct val="30000"/>
              </a:spcBef>
              <a:buClrTx/>
              <a:defRPr/>
            </a:pPr>
            <a:r>
              <a:rPr lang="en-US" b="1" dirty="0"/>
              <a:t>Utility</a:t>
            </a:r>
            <a:r>
              <a:rPr lang="en-US" dirty="0"/>
              <a:t>: What is a utility? </a:t>
            </a:r>
            <a:r>
              <a:rPr lang="en-US" dirty="0">
                <a:solidFill>
                  <a:srgbClr val="0070C0"/>
                </a:solidFill>
              </a:rPr>
              <a:t>= benefit or goals </a:t>
            </a:r>
          </a:p>
          <a:p>
            <a:pPr>
              <a:spcBef>
                <a:spcPct val="30000"/>
              </a:spcBef>
              <a:buClrTx/>
              <a:defRPr/>
            </a:pPr>
            <a:r>
              <a:rPr lang="en-US" b="1" dirty="0"/>
              <a:t>Your</a:t>
            </a:r>
            <a:r>
              <a:rPr lang="en-US" dirty="0"/>
              <a:t>: Very end – who is your? How do you get that?</a:t>
            </a:r>
          </a:p>
          <a:p>
            <a:endParaRPr lang="en-US" dirty="0"/>
          </a:p>
        </p:txBody>
      </p:sp>
      <p:sp>
        <p:nvSpPr>
          <p:cNvPr id="4" name="Slide Number Placeholder 3">
            <a:extLst>
              <a:ext uri="{FF2B5EF4-FFF2-40B4-BE49-F238E27FC236}">
                <a16:creationId xmlns:a16="http://schemas.microsoft.com/office/drawing/2014/main" id="{E126A309-1D40-4741-A068-75FECFC716D0}"/>
              </a:ext>
            </a:extLst>
          </p:cNvPr>
          <p:cNvSpPr>
            <a:spLocks noGrp="1"/>
          </p:cNvSpPr>
          <p:nvPr>
            <p:ph type="sldNum" sz="quarter" idx="12"/>
          </p:nvPr>
        </p:nvSpPr>
        <p:spPr/>
        <p:txBody>
          <a:bodyPr/>
          <a:lstStyle/>
          <a:p>
            <a:pPr>
              <a:defRPr/>
            </a:pPr>
            <a:fld id="{A91A05A8-D087-49F8-A68B-53BB47A7E6BF}" type="slidenum">
              <a:rPr lang="en-US" smtClean="0"/>
              <a:pPr>
                <a:defRPr/>
              </a:pPr>
              <a:t>12</a:t>
            </a:fld>
            <a:endParaRPr lang="en-US"/>
          </a:p>
        </p:txBody>
      </p:sp>
    </p:spTree>
    <p:extLst>
      <p:ext uri="{BB962C8B-B14F-4D97-AF65-F5344CB8AC3E}">
        <p14:creationId xmlns:p14="http://schemas.microsoft.com/office/powerpoint/2010/main" val="325126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00368" y="919484"/>
            <a:ext cx="2810464" cy="2006671"/>
          </a:xfrm>
          <a:prstGeom prst="rect">
            <a:avLst/>
          </a:prstGeom>
          <a:noFill/>
        </p:spPr>
      </p:pic>
      <p:pic>
        <p:nvPicPr>
          <p:cNvPr id="6" name="Picture 3" descr="C:\Users\Dan\AppData\Local\Microsoft\Windows\Temporary Internet Files\Content.IE5\KK20J42Q\AboutTheBrain.png"/>
          <p:cNvPicPr preferRelativeResize="0">
            <a:picLocks noChangeAspect="1" noChangeArrowheads="1"/>
          </p:cNvPicPr>
          <p:nvPr/>
        </p:nvPicPr>
        <p:blipFill rotWithShape="1">
          <a:blip r:embed="rId4" cstate="print"/>
          <a:srcRect l="15452" t="9155" r="16714" b="17560"/>
          <a:stretch/>
        </p:blipFill>
        <p:spPr bwMode="auto">
          <a:xfrm flipH="1">
            <a:off x="5354782" y="3059429"/>
            <a:ext cx="2701635" cy="2006671"/>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342900" lvl="0" indent="-342900" algn="just" eaLnBrk="0" hangingPunct="0">
              <a:spcBef>
                <a:spcPct val="20000"/>
              </a:spcBef>
              <a:buClr>
                <a:schemeClr val="accent2"/>
              </a:buClr>
              <a:buFont typeface="Wingdings" pitchFamily="2" charset="2"/>
              <a:buChar char="§"/>
            </a:pPr>
            <a:r>
              <a:rPr lang="en-US" sz="2000" kern="0" dirty="0">
                <a:latin typeface="Palatino"/>
                <a:cs typeface="Palatino"/>
              </a:rPr>
              <a:t>Brains (human minds) are very good at making rational decisions, but not perfect.</a:t>
            </a:r>
          </a:p>
          <a:p>
            <a:pPr marL="342900" lvl="0" indent="-342900" algn="just" eaLnBrk="0" hangingPunct="0">
              <a:spcBef>
                <a:spcPct val="20000"/>
              </a:spcBef>
              <a:buClr>
                <a:schemeClr val="accent2"/>
              </a:buClr>
              <a:buFont typeface="Wingdings" pitchFamily="2" charset="2"/>
              <a:buChar char="§"/>
            </a:pPr>
            <a:r>
              <a:rPr lang="en-US" sz="2000" kern="0" dirty="0">
                <a:latin typeface="Palatino"/>
                <a:cs typeface="Palatino"/>
              </a:rPr>
              <a:t>Brains aren’t as modular as software, so hard to reverse engineer!</a:t>
            </a:r>
          </a:p>
          <a:p>
            <a:pPr marL="342900" lvl="0" indent="-342900" algn="just" eaLnBrk="0" hangingPunct="0">
              <a:spcBef>
                <a:spcPct val="20000"/>
              </a:spcBef>
              <a:buClr>
                <a:schemeClr val="accent2"/>
              </a:buClr>
              <a:buFont typeface="Wingdings" pitchFamily="2" charset="2"/>
              <a:buChar char="§"/>
            </a:pPr>
            <a:r>
              <a:rPr lang="en-US" sz="2000" kern="0" dirty="0">
                <a:latin typeface="Palatino"/>
                <a:cs typeface="Palatino"/>
              </a:rPr>
              <a:t>“Brains are to intelligence as wings are to flight”</a:t>
            </a:r>
          </a:p>
          <a:p>
            <a:pPr marL="342900" lvl="0" indent="-342900" algn="just" eaLnBrk="0" hangingPunct="0">
              <a:spcBef>
                <a:spcPct val="20000"/>
              </a:spcBef>
              <a:buClr>
                <a:schemeClr val="accent2"/>
              </a:buClr>
              <a:buFont typeface="Wingdings" pitchFamily="2" charset="2"/>
              <a:buChar char="§"/>
            </a:pPr>
            <a:r>
              <a:rPr lang="en-US" sz="2000" kern="0" dirty="0">
                <a:latin typeface="Palatino"/>
                <a:cs typeface="Palatino"/>
              </a:rPr>
              <a:t>Lessons learned from the brain: memory and simulation are key to decision making</a:t>
            </a:r>
          </a:p>
        </p:txBody>
      </p:sp>
      <p:sp>
        <p:nvSpPr>
          <p:cNvPr id="2" name="Slide Number Placeholder 1">
            <a:extLst>
              <a:ext uri="{FF2B5EF4-FFF2-40B4-BE49-F238E27FC236}">
                <a16:creationId xmlns:a16="http://schemas.microsoft.com/office/drawing/2014/main" id="{1CF546F5-9545-7145-BEFE-6ACD1C863AC6}"/>
              </a:ext>
            </a:extLst>
          </p:cNvPr>
          <p:cNvSpPr>
            <a:spLocks noGrp="1"/>
          </p:cNvSpPr>
          <p:nvPr>
            <p:ph type="sldNum" sz="quarter" idx="12"/>
          </p:nvPr>
        </p:nvSpPr>
        <p:spPr/>
        <p:txBody>
          <a:bodyPr/>
          <a:lstStyle/>
          <a:p>
            <a:pPr>
              <a:defRPr/>
            </a:pPr>
            <a:fld id="{A91A05A8-D087-49F8-A68B-53BB47A7E6BF}" type="slidenum">
              <a:rPr lang="en-US" smtClean="0"/>
              <a:pPr>
                <a:defRPr/>
              </a:pPr>
              <a:t>13</a:t>
            </a:fld>
            <a:endParaRPr lang="en-US"/>
          </a:p>
        </p:txBody>
      </p:sp>
    </p:spTree>
    <p:extLst>
      <p:ext uri="{BB962C8B-B14F-4D97-AF65-F5344CB8AC3E}">
        <p14:creationId xmlns:p14="http://schemas.microsoft.com/office/powerpoint/2010/main" val="1262716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a:t>
            </a:r>
            <a:r>
              <a:rPr lang="en-US" sz="1600" dirty="0">
                <a:solidFill>
                  <a:srgbClr val="C00000"/>
                </a:solidFill>
              </a:rPr>
              <a:t>is an entity </a:t>
            </a:r>
            <a:r>
              <a:rPr lang="en-US" sz="1600" dirty="0"/>
              <a:t>that </a:t>
            </a:r>
            <a:r>
              <a:rPr lang="en-US" sz="1600" i="1" dirty="0">
                <a:solidFill>
                  <a:srgbClr val="0070C0"/>
                </a:solidFill>
              </a:rPr>
              <a:t>perceives</a:t>
            </a:r>
            <a:r>
              <a:rPr lang="en-US" sz="1600" dirty="0"/>
              <a:t> and </a:t>
            </a:r>
            <a:r>
              <a:rPr lang="en-US" sz="1600" i="1" dirty="0">
                <a:solidFill>
                  <a:srgbClr val="0070C0"/>
                </a:solidFill>
              </a:rPr>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smtClean="0"/>
              <a:t>dictate techniques </a:t>
            </a:r>
            <a:r>
              <a:rPr lang="en-US" sz="1600" dirty="0"/>
              <a:t>for selecting rational </a:t>
            </a:r>
            <a:r>
              <a:rPr lang="en-US" sz="1600" dirty="0" smtClean="0"/>
              <a:t>actions</a:t>
            </a:r>
            <a:endParaRPr lang="en-US" sz="1600" dirty="0"/>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
        <p:nvSpPr>
          <p:cNvPr id="2" name="Slide Number Placeholder 1">
            <a:extLst>
              <a:ext uri="{FF2B5EF4-FFF2-40B4-BE49-F238E27FC236}">
                <a16:creationId xmlns:a16="http://schemas.microsoft.com/office/drawing/2014/main" id="{741B0F37-9F6A-D548-91CA-8CFD0A570E79}"/>
              </a:ext>
            </a:extLst>
          </p:cNvPr>
          <p:cNvSpPr>
            <a:spLocks noGrp="1"/>
          </p:cNvSpPr>
          <p:nvPr>
            <p:ph type="sldNum" sz="quarter" idx="12"/>
          </p:nvPr>
        </p:nvSpPr>
        <p:spPr/>
        <p:txBody>
          <a:bodyPr/>
          <a:lstStyle/>
          <a:p>
            <a:pPr>
              <a:defRPr/>
            </a:pPr>
            <a:fld id="{A91A05A8-D087-49F8-A68B-53BB47A7E6BF}" type="slidenum">
              <a:rPr lang="en-US" smtClean="0"/>
              <a:pPr>
                <a:defRPr/>
              </a:pPr>
              <a:t>14</a:t>
            </a:fld>
            <a:endParaRPr lang="en-US"/>
          </a:p>
        </p:txBody>
      </p:sp>
    </p:spTree>
    <p:extLst>
      <p:ext uri="{BB962C8B-B14F-4D97-AF65-F5344CB8AC3E}">
        <p14:creationId xmlns:p14="http://schemas.microsoft.com/office/powerpoint/2010/main" val="3589958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1333500" y="4874841"/>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6615023" y="4562475"/>
            <a:ext cx="2549759" cy="307777"/>
          </a:xfrm>
          <a:prstGeom prst="rect">
            <a:avLst/>
          </a:prstGeom>
          <a:noFill/>
        </p:spPr>
        <p:txBody>
          <a:bodyPr wrap="none" rtlCol="0">
            <a:spAutoFit/>
          </a:bodyPr>
          <a:lstStyle/>
          <a:p>
            <a:r>
              <a:rPr lang="en-US" sz="1400" dirty="0">
                <a:solidFill>
                  <a:srgbClr val="FF0000"/>
                </a:solidFill>
                <a:latin typeface="Calibri"/>
                <a:cs typeface="Calibri"/>
              </a:rPr>
              <a:t>Demo1: pacman-l1.mp4 or L1D2</a:t>
            </a:r>
          </a:p>
        </p:txBody>
      </p:sp>
      <p:sp>
        <p:nvSpPr>
          <p:cNvPr id="2" name="Slide Number Placeholder 1">
            <a:extLst>
              <a:ext uri="{FF2B5EF4-FFF2-40B4-BE49-F238E27FC236}">
                <a16:creationId xmlns:a16="http://schemas.microsoft.com/office/drawing/2014/main" id="{E9BB7C94-2807-314F-9FF5-5815C501AAF0}"/>
              </a:ext>
            </a:extLst>
          </p:cNvPr>
          <p:cNvSpPr>
            <a:spLocks noGrp="1"/>
          </p:cNvSpPr>
          <p:nvPr>
            <p:ph type="sldNum" sz="quarter" idx="12"/>
          </p:nvPr>
        </p:nvSpPr>
        <p:spPr/>
        <p:txBody>
          <a:bodyPr/>
          <a:lstStyle/>
          <a:p>
            <a:pPr>
              <a:defRPr/>
            </a:pPr>
            <a:fld id="{A91A05A8-D087-49F8-A68B-53BB47A7E6BF}" type="slidenum">
              <a:rPr lang="en-US" smtClean="0"/>
              <a:pPr>
                <a:defRPr/>
              </a:pPr>
              <a:t>15</a:t>
            </a:fld>
            <a:endParaRPr lang="en-US" dirty="0"/>
          </a:p>
        </p:txBody>
      </p:sp>
    </p:spTree>
    <p:extLst>
      <p:ext uri="{BB962C8B-B14F-4D97-AF65-F5344CB8AC3E}">
        <p14:creationId xmlns:p14="http://schemas.microsoft.com/office/powerpoint/2010/main" val="372204968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pic>
        <p:nvPicPr>
          <p:cNvPr id="1026" name="Picture 2">
            <a:extLst>
              <a:ext uri="{FF2B5EF4-FFF2-40B4-BE49-F238E27FC236}">
                <a16:creationId xmlns:a16="http://schemas.microsoft.com/office/drawing/2014/main" id="{983E7261-074D-AA4B-A8B5-DC4DA79AF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591"/>
            <a:ext cx="4895011" cy="42508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1A1742-741C-0A41-9A2C-7E17A7F36379}"/>
              </a:ext>
            </a:extLst>
          </p:cNvPr>
          <p:cNvPicPr>
            <a:picLocks noChangeAspect="1"/>
          </p:cNvPicPr>
          <p:nvPr/>
        </p:nvPicPr>
        <p:blipFill>
          <a:blip r:embed="rId4"/>
          <a:stretch>
            <a:fillRect/>
          </a:stretch>
        </p:blipFill>
        <p:spPr>
          <a:xfrm>
            <a:off x="4983892" y="971550"/>
            <a:ext cx="4051405" cy="4040909"/>
          </a:xfrm>
          <a:prstGeom prst="rect">
            <a:avLst/>
          </a:prstGeom>
        </p:spPr>
      </p:pic>
    </p:spTree>
    <p:extLst>
      <p:ext uri="{BB962C8B-B14F-4D97-AF65-F5344CB8AC3E}">
        <p14:creationId xmlns:p14="http://schemas.microsoft.com/office/powerpoint/2010/main" val="1207421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02C6-84FE-5E43-894D-AC43724A043F}"/>
              </a:ext>
            </a:extLst>
          </p:cNvPr>
          <p:cNvSpPr>
            <a:spLocks noGrp="1"/>
          </p:cNvSpPr>
          <p:nvPr>
            <p:ph type="title"/>
          </p:nvPr>
        </p:nvSpPr>
        <p:spPr>
          <a:xfrm>
            <a:off x="0" y="-19050"/>
            <a:ext cx="9144000" cy="857250"/>
          </a:xfrm>
        </p:spPr>
        <p:txBody>
          <a:bodyPr/>
          <a:lstStyle/>
          <a:p>
            <a:r>
              <a:rPr lang="en-US" dirty="0"/>
              <a:t>The Foundations Of Artificial Intelligence </a:t>
            </a:r>
          </a:p>
        </p:txBody>
      </p:sp>
      <p:sp>
        <p:nvSpPr>
          <p:cNvPr id="3" name="Content Placeholder 2">
            <a:extLst>
              <a:ext uri="{FF2B5EF4-FFF2-40B4-BE49-F238E27FC236}">
                <a16:creationId xmlns:a16="http://schemas.microsoft.com/office/drawing/2014/main" id="{090F97BD-06AF-6F4B-AB05-226EC1968B11}"/>
              </a:ext>
            </a:extLst>
          </p:cNvPr>
          <p:cNvSpPr>
            <a:spLocks noGrp="1"/>
          </p:cNvSpPr>
          <p:nvPr>
            <p:ph idx="1"/>
          </p:nvPr>
        </p:nvSpPr>
        <p:spPr>
          <a:xfrm>
            <a:off x="304800" y="1047750"/>
            <a:ext cx="8534400" cy="3810000"/>
          </a:xfrm>
        </p:spPr>
        <p:txBody>
          <a:bodyPr/>
          <a:lstStyle/>
          <a:p>
            <a:r>
              <a:rPr lang="en-US" sz="2000" dirty="0"/>
              <a:t>The disciplines that contributed ideas, viewpoints, and techniques to AI. </a:t>
            </a:r>
          </a:p>
          <a:p>
            <a:endParaRPr lang="en-US" sz="2000" dirty="0"/>
          </a:p>
        </p:txBody>
      </p:sp>
      <p:sp>
        <p:nvSpPr>
          <p:cNvPr id="4" name="Slide Number Placeholder 3">
            <a:extLst>
              <a:ext uri="{FF2B5EF4-FFF2-40B4-BE49-F238E27FC236}">
                <a16:creationId xmlns:a16="http://schemas.microsoft.com/office/drawing/2014/main" id="{1CA8BF7F-3731-9840-9F4F-26DDEBC38CB5}"/>
              </a:ext>
            </a:extLst>
          </p:cNvPr>
          <p:cNvSpPr>
            <a:spLocks noGrp="1"/>
          </p:cNvSpPr>
          <p:nvPr>
            <p:ph type="sldNum" sz="quarter" idx="12"/>
          </p:nvPr>
        </p:nvSpPr>
        <p:spPr>
          <a:xfrm>
            <a:off x="7239000" y="4857750"/>
            <a:ext cx="1600200" cy="221785"/>
          </a:xfrm>
        </p:spPr>
        <p:txBody>
          <a:bodyPr/>
          <a:lstStyle/>
          <a:p>
            <a:fld id="{A91A05A8-D087-49F8-A68B-53BB47A7E6BF}" type="slidenum">
              <a:rPr lang="en-US" smtClean="0"/>
              <a:pPr/>
              <a:t>17</a:t>
            </a:fld>
            <a:endParaRPr lang="en-US"/>
          </a:p>
        </p:txBody>
      </p:sp>
      <p:grpSp>
        <p:nvGrpSpPr>
          <p:cNvPr id="7" name="Group 6"/>
          <p:cNvGrpSpPr/>
          <p:nvPr/>
        </p:nvGrpSpPr>
        <p:grpSpPr>
          <a:xfrm>
            <a:off x="381000" y="1504950"/>
            <a:ext cx="4178300" cy="1136650"/>
            <a:chOff x="381000" y="1504950"/>
            <a:chExt cx="4178300" cy="1136650"/>
          </a:xfrm>
        </p:grpSpPr>
        <p:pic>
          <p:nvPicPr>
            <p:cNvPr id="8" name="Picture 7">
              <a:extLst>
                <a:ext uri="{FF2B5EF4-FFF2-40B4-BE49-F238E27FC236}">
                  <a16:creationId xmlns:a16="http://schemas.microsoft.com/office/drawing/2014/main" id="{D47B9B18-F5B8-074E-9139-0F03EB7A1EEB}"/>
                </a:ext>
              </a:extLst>
            </p:cNvPr>
            <p:cNvPicPr>
              <a:picLocks noChangeAspect="1"/>
            </p:cNvPicPr>
            <p:nvPr/>
          </p:nvPicPr>
          <p:blipFill>
            <a:blip r:embed="rId2"/>
            <a:stretch>
              <a:fillRect/>
            </a:stretch>
          </p:blipFill>
          <p:spPr>
            <a:xfrm>
              <a:off x="501592" y="1536700"/>
              <a:ext cx="3352800" cy="1104900"/>
            </a:xfrm>
            <a:prstGeom prst="rect">
              <a:avLst/>
            </a:prstGeom>
          </p:spPr>
        </p:pic>
        <p:sp>
          <p:nvSpPr>
            <p:cNvPr id="5" name="Rectangle 4"/>
            <p:cNvSpPr/>
            <p:nvPr/>
          </p:nvSpPr>
          <p:spPr>
            <a:xfrm>
              <a:off x="381000" y="1504950"/>
              <a:ext cx="4178300" cy="113665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81000" y="3886200"/>
            <a:ext cx="4184592" cy="1047750"/>
            <a:chOff x="381000" y="3886200"/>
            <a:chExt cx="4184592" cy="1047750"/>
          </a:xfrm>
        </p:grpSpPr>
        <p:pic>
          <p:nvPicPr>
            <p:cNvPr id="10" name="Picture 9">
              <a:extLst>
                <a:ext uri="{FF2B5EF4-FFF2-40B4-BE49-F238E27FC236}">
                  <a16:creationId xmlns:a16="http://schemas.microsoft.com/office/drawing/2014/main" id="{2C32ED23-8147-A744-BA1A-DBB7E40742BA}"/>
                </a:ext>
              </a:extLst>
            </p:cNvPr>
            <p:cNvPicPr>
              <a:picLocks noChangeAspect="1"/>
            </p:cNvPicPr>
            <p:nvPr/>
          </p:nvPicPr>
          <p:blipFill>
            <a:blip r:embed="rId3"/>
            <a:stretch>
              <a:fillRect/>
            </a:stretch>
          </p:blipFill>
          <p:spPr>
            <a:xfrm>
              <a:off x="495300" y="3952875"/>
              <a:ext cx="4064000" cy="914400"/>
            </a:xfrm>
            <a:prstGeom prst="rect">
              <a:avLst/>
            </a:prstGeom>
          </p:spPr>
        </p:pic>
        <p:sp>
          <p:nvSpPr>
            <p:cNvPr id="16" name="Rectangle 15"/>
            <p:cNvSpPr/>
            <p:nvPr/>
          </p:nvSpPr>
          <p:spPr>
            <a:xfrm>
              <a:off x="381000" y="3886200"/>
              <a:ext cx="4184592" cy="104775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81000" y="2762250"/>
            <a:ext cx="4178300" cy="952500"/>
            <a:chOff x="381000" y="2724150"/>
            <a:chExt cx="4178300" cy="952500"/>
          </a:xfrm>
        </p:grpSpPr>
        <p:pic>
          <p:nvPicPr>
            <p:cNvPr id="9" name="Picture 8">
              <a:extLst>
                <a:ext uri="{FF2B5EF4-FFF2-40B4-BE49-F238E27FC236}">
                  <a16:creationId xmlns:a16="http://schemas.microsoft.com/office/drawing/2014/main" id="{6914763C-EADF-DB41-A71A-9784AA78783C}"/>
                </a:ext>
              </a:extLst>
            </p:cNvPr>
            <p:cNvPicPr>
              <a:picLocks noChangeAspect="1"/>
            </p:cNvPicPr>
            <p:nvPr/>
          </p:nvPicPr>
          <p:blipFill>
            <a:blip r:embed="rId4"/>
            <a:stretch>
              <a:fillRect/>
            </a:stretch>
          </p:blipFill>
          <p:spPr>
            <a:xfrm>
              <a:off x="501592" y="2724150"/>
              <a:ext cx="3378200" cy="952500"/>
            </a:xfrm>
            <a:prstGeom prst="rect">
              <a:avLst/>
            </a:prstGeom>
          </p:spPr>
        </p:pic>
        <p:sp>
          <p:nvSpPr>
            <p:cNvPr id="17" name="Rectangle 16"/>
            <p:cNvSpPr/>
            <p:nvPr/>
          </p:nvSpPr>
          <p:spPr>
            <a:xfrm>
              <a:off x="381000" y="2724150"/>
              <a:ext cx="4178300" cy="916004"/>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226050" y="1531804"/>
            <a:ext cx="3232150" cy="603716"/>
            <a:chOff x="5226050" y="1529884"/>
            <a:chExt cx="3232150" cy="603716"/>
          </a:xfrm>
        </p:grpSpPr>
        <p:pic>
          <p:nvPicPr>
            <p:cNvPr id="11" name="Picture 10">
              <a:extLst>
                <a:ext uri="{FF2B5EF4-FFF2-40B4-BE49-F238E27FC236}">
                  <a16:creationId xmlns:a16="http://schemas.microsoft.com/office/drawing/2014/main" id="{0E35F667-F9E5-9345-AA3D-4CEA54B03191}"/>
                </a:ext>
              </a:extLst>
            </p:cNvPr>
            <p:cNvPicPr>
              <a:picLocks noChangeAspect="1"/>
            </p:cNvPicPr>
            <p:nvPr/>
          </p:nvPicPr>
          <p:blipFill>
            <a:blip r:embed="rId5"/>
            <a:stretch>
              <a:fillRect/>
            </a:stretch>
          </p:blipFill>
          <p:spPr>
            <a:xfrm>
              <a:off x="5283200" y="1536700"/>
              <a:ext cx="2463800" cy="596900"/>
            </a:xfrm>
            <a:prstGeom prst="rect">
              <a:avLst/>
            </a:prstGeom>
          </p:spPr>
        </p:pic>
        <p:sp>
          <p:nvSpPr>
            <p:cNvPr id="19" name="Rectangle 18"/>
            <p:cNvSpPr/>
            <p:nvPr/>
          </p:nvSpPr>
          <p:spPr>
            <a:xfrm>
              <a:off x="5226050" y="1529884"/>
              <a:ext cx="3232150" cy="5663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5226050" y="2235623"/>
            <a:ext cx="3232150" cy="564727"/>
            <a:chOff x="5226050" y="2235623"/>
            <a:chExt cx="3232150" cy="564727"/>
          </a:xfrm>
        </p:grpSpPr>
        <p:pic>
          <p:nvPicPr>
            <p:cNvPr id="12" name="Picture 11">
              <a:extLst>
                <a:ext uri="{FF2B5EF4-FFF2-40B4-BE49-F238E27FC236}">
                  <a16:creationId xmlns:a16="http://schemas.microsoft.com/office/drawing/2014/main" id="{901C50E2-E787-154E-8031-4B90BCE01BF3}"/>
                </a:ext>
              </a:extLst>
            </p:cNvPr>
            <p:cNvPicPr>
              <a:picLocks noChangeAspect="1"/>
            </p:cNvPicPr>
            <p:nvPr/>
          </p:nvPicPr>
          <p:blipFill>
            <a:blip r:embed="rId6"/>
            <a:stretch>
              <a:fillRect/>
            </a:stretch>
          </p:blipFill>
          <p:spPr>
            <a:xfrm>
              <a:off x="5283200" y="2254250"/>
              <a:ext cx="2832100" cy="546100"/>
            </a:xfrm>
            <a:prstGeom prst="rect">
              <a:avLst/>
            </a:prstGeom>
          </p:spPr>
        </p:pic>
        <p:sp>
          <p:nvSpPr>
            <p:cNvPr id="21" name="Rectangle 20"/>
            <p:cNvSpPr/>
            <p:nvPr/>
          </p:nvSpPr>
          <p:spPr>
            <a:xfrm>
              <a:off x="5226050" y="2235623"/>
              <a:ext cx="3232150" cy="533675"/>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226050" y="2917825"/>
            <a:ext cx="3232150" cy="568325"/>
            <a:chOff x="5226050" y="2917825"/>
            <a:chExt cx="3232150" cy="568325"/>
          </a:xfrm>
        </p:grpSpPr>
        <p:pic>
          <p:nvPicPr>
            <p:cNvPr id="13" name="Picture 12">
              <a:extLst>
                <a:ext uri="{FF2B5EF4-FFF2-40B4-BE49-F238E27FC236}">
                  <a16:creationId xmlns:a16="http://schemas.microsoft.com/office/drawing/2014/main" id="{B1E6693E-5248-8841-84F3-D17D2BA82349}"/>
                </a:ext>
              </a:extLst>
            </p:cNvPr>
            <p:cNvPicPr>
              <a:picLocks noChangeAspect="1"/>
            </p:cNvPicPr>
            <p:nvPr/>
          </p:nvPicPr>
          <p:blipFill>
            <a:blip r:embed="rId7"/>
            <a:stretch>
              <a:fillRect/>
            </a:stretch>
          </p:blipFill>
          <p:spPr>
            <a:xfrm>
              <a:off x="5283200" y="2927350"/>
              <a:ext cx="2679700" cy="558800"/>
            </a:xfrm>
            <a:prstGeom prst="rect">
              <a:avLst/>
            </a:prstGeom>
          </p:spPr>
        </p:pic>
        <p:sp>
          <p:nvSpPr>
            <p:cNvPr id="23" name="Rectangle 22"/>
            <p:cNvSpPr/>
            <p:nvPr/>
          </p:nvSpPr>
          <p:spPr>
            <a:xfrm>
              <a:off x="5226050" y="2917825"/>
              <a:ext cx="3232150" cy="51956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5221140" y="3574817"/>
            <a:ext cx="3237060" cy="603948"/>
            <a:chOff x="5221140" y="3574817"/>
            <a:chExt cx="3237060" cy="603948"/>
          </a:xfrm>
        </p:grpSpPr>
        <p:pic>
          <p:nvPicPr>
            <p:cNvPr id="14" name="Picture 13">
              <a:extLst>
                <a:ext uri="{FF2B5EF4-FFF2-40B4-BE49-F238E27FC236}">
                  <a16:creationId xmlns:a16="http://schemas.microsoft.com/office/drawing/2014/main" id="{57F0A588-3DBE-DD40-8BEB-00814F9900CA}"/>
                </a:ext>
              </a:extLst>
            </p:cNvPr>
            <p:cNvPicPr>
              <a:picLocks noChangeAspect="1"/>
            </p:cNvPicPr>
            <p:nvPr/>
          </p:nvPicPr>
          <p:blipFill>
            <a:blip r:embed="rId8"/>
            <a:stretch>
              <a:fillRect/>
            </a:stretch>
          </p:blipFill>
          <p:spPr>
            <a:xfrm>
              <a:off x="5283200" y="3613150"/>
              <a:ext cx="3175000" cy="558800"/>
            </a:xfrm>
            <a:prstGeom prst="rect">
              <a:avLst/>
            </a:prstGeom>
          </p:spPr>
        </p:pic>
        <p:sp>
          <p:nvSpPr>
            <p:cNvPr id="25" name="Rectangle 24"/>
            <p:cNvSpPr/>
            <p:nvPr/>
          </p:nvSpPr>
          <p:spPr>
            <a:xfrm>
              <a:off x="5221140" y="3574817"/>
              <a:ext cx="3237060" cy="60394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221140" y="4316196"/>
            <a:ext cx="3237060" cy="577618"/>
            <a:chOff x="5221140" y="4381732"/>
            <a:chExt cx="3237060" cy="577618"/>
          </a:xfrm>
        </p:grpSpPr>
        <p:pic>
          <p:nvPicPr>
            <p:cNvPr id="15" name="Picture 14">
              <a:extLst>
                <a:ext uri="{FF2B5EF4-FFF2-40B4-BE49-F238E27FC236}">
                  <a16:creationId xmlns:a16="http://schemas.microsoft.com/office/drawing/2014/main" id="{5F6BFC5E-4ADC-BB43-B224-F9C4A93B2EFD}"/>
                </a:ext>
              </a:extLst>
            </p:cNvPr>
            <p:cNvPicPr>
              <a:picLocks noChangeAspect="1"/>
            </p:cNvPicPr>
            <p:nvPr/>
          </p:nvPicPr>
          <p:blipFill>
            <a:blip r:embed="rId9"/>
            <a:stretch>
              <a:fillRect/>
            </a:stretch>
          </p:blipFill>
          <p:spPr>
            <a:xfrm>
              <a:off x="5283200" y="4400550"/>
              <a:ext cx="2527300" cy="558800"/>
            </a:xfrm>
            <a:prstGeom prst="rect">
              <a:avLst/>
            </a:prstGeom>
          </p:spPr>
        </p:pic>
        <p:sp>
          <p:nvSpPr>
            <p:cNvPr id="27" name="Rectangle 26"/>
            <p:cNvSpPr/>
            <p:nvPr/>
          </p:nvSpPr>
          <p:spPr>
            <a:xfrm>
              <a:off x="5221140" y="4381732"/>
              <a:ext cx="3237060" cy="57761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9200" y="1200152"/>
            <a:ext cx="2630807" cy="3657598"/>
          </a:xfrm>
          <a:prstGeom prst="rect">
            <a:avLst/>
          </a:prstGeom>
          <a:noFill/>
        </p:spPr>
      </p:pic>
      <p:sp>
        <p:nvSpPr>
          <p:cNvPr id="3" name="Rectangle 2">
            <a:extLst>
              <a:ext uri="{FF2B5EF4-FFF2-40B4-BE49-F238E27FC236}">
                <a16:creationId xmlns:a16="http://schemas.microsoft.com/office/drawing/2014/main" id="{62EFEC69-EF1B-B44E-BA58-463BB0E1D8A4}"/>
              </a:ext>
            </a:extLst>
          </p:cNvPr>
          <p:cNvSpPr/>
          <p:nvPr/>
        </p:nvSpPr>
        <p:spPr>
          <a:xfrm>
            <a:off x="4317608" y="1885950"/>
            <a:ext cx="3454792" cy="1754326"/>
          </a:xfrm>
          <a:prstGeom prst="rect">
            <a:avLst/>
          </a:prstGeom>
        </p:spPr>
        <p:txBody>
          <a:bodyPr wrap="none">
            <a:spAutoFit/>
          </a:bodyPr>
          <a:lstStyle/>
          <a:p>
            <a:r>
              <a:rPr lang="en-US" dirty="0"/>
              <a:t>The Thinking Machine:</a:t>
            </a:r>
          </a:p>
          <a:p>
            <a:r>
              <a:rPr lang="en-US" dirty="0"/>
              <a:t> – short movie</a:t>
            </a:r>
          </a:p>
          <a:p>
            <a:r>
              <a:rPr lang="en-US" dirty="0">
                <a:hlinkClick r:id="rId4"/>
              </a:rPr>
              <a:t>https://youtu.be/aygSMgK3BEM</a:t>
            </a:r>
            <a:endParaRPr lang="en-US" dirty="0"/>
          </a:p>
          <a:p>
            <a:endParaRPr lang="en-US" dirty="0"/>
          </a:p>
          <a:p>
            <a:r>
              <a:rPr lang="en-US" dirty="0"/>
              <a:t> – complete movie</a:t>
            </a:r>
          </a:p>
          <a:p>
            <a:r>
              <a:rPr lang="en-US" dirty="0"/>
              <a:t> </a:t>
            </a:r>
            <a:r>
              <a:rPr lang="en-US" dirty="0">
                <a:hlinkClick r:id="rId5"/>
              </a:rPr>
              <a:t>https://youtu.be/5YBIrc-6G-0</a:t>
            </a:r>
            <a:endParaRPr lang="en-US" dirty="0"/>
          </a:p>
        </p:txBody>
      </p:sp>
      <p:sp>
        <p:nvSpPr>
          <p:cNvPr id="4" name="Slide Number Placeholder 3">
            <a:extLst>
              <a:ext uri="{FF2B5EF4-FFF2-40B4-BE49-F238E27FC236}">
                <a16:creationId xmlns:a16="http://schemas.microsoft.com/office/drawing/2014/main" id="{BF94CBBE-0BF6-134A-98BA-6A5A2CEDBE03}"/>
              </a:ext>
            </a:extLst>
          </p:cNvPr>
          <p:cNvSpPr>
            <a:spLocks noGrp="1"/>
          </p:cNvSpPr>
          <p:nvPr>
            <p:ph type="sldNum" sz="quarter" idx="12"/>
          </p:nvPr>
        </p:nvSpPr>
        <p:spPr/>
        <p:txBody>
          <a:bodyPr/>
          <a:lstStyle/>
          <a:p>
            <a:pPr>
              <a:defRPr/>
            </a:pPr>
            <a:fld id="{A91A05A8-D087-49F8-A68B-53BB47A7E6BF}" type="slidenum">
              <a:rPr lang="en-US" smtClean="0"/>
              <a:pPr>
                <a:defRPr/>
              </a:pPr>
              <a:t>18</a:t>
            </a:fld>
            <a:endParaRPr lang="en-US"/>
          </a:p>
        </p:txBody>
      </p:sp>
    </p:spTree>
    <p:extLst>
      <p:ext uri="{BB962C8B-B14F-4D97-AF65-F5344CB8AC3E}">
        <p14:creationId xmlns:p14="http://schemas.microsoft.com/office/powerpoint/2010/main" val="1011428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
        <p:nvSpPr>
          <p:cNvPr id="2" name="Slide Number Placeholder 1">
            <a:extLst>
              <a:ext uri="{FF2B5EF4-FFF2-40B4-BE49-F238E27FC236}">
                <a16:creationId xmlns:a16="http://schemas.microsoft.com/office/drawing/2014/main" id="{FE5D459A-6707-9143-A1EF-F3ABB28D3510}"/>
              </a:ext>
            </a:extLst>
          </p:cNvPr>
          <p:cNvSpPr>
            <a:spLocks noGrp="1"/>
          </p:cNvSpPr>
          <p:nvPr>
            <p:ph type="sldNum" sz="quarter" idx="12"/>
          </p:nvPr>
        </p:nvSpPr>
        <p:spPr/>
        <p:txBody>
          <a:bodyPr/>
          <a:lstStyle/>
          <a:p>
            <a:pPr>
              <a:defRPr/>
            </a:pPr>
            <a:fld id="{A91A05A8-D087-49F8-A68B-53BB47A7E6BF}" type="slidenum">
              <a:rPr lang="en-US" smtClean="0"/>
              <a:pPr>
                <a:defRPr/>
              </a:pPr>
              <a:t>19</a:t>
            </a:fld>
            <a:endParaRPr lang="en-US"/>
          </a:p>
        </p:txBody>
      </p:sp>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idx="1"/>
          </p:nvPr>
        </p:nvSpPr>
        <p:spPr>
          <a:xfrm>
            <a:off x="304800" y="1047750"/>
            <a:ext cx="5943600" cy="3810000"/>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Where did it come from/What can AI do?</a:t>
            </a:r>
          </a:p>
          <a:p>
            <a:pPr lvl="1"/>
            <a:r>
              <a:rPr lang="en-US" dirty="0"/>
              <a:t>What should we and shouldn’t we worry about? What can we do about the things we should worry about?</a:t>
            </a:r>
          </a:p>
          <a:p>
            <a:pPr eaLnBrk="1" hangingPunct="1"/>
            <a:endParaRPr lang="en-US" dirty="0"/>
          </a:p>
          <a:p>
            <a:pPr eaLnBrk="1" hangingPunct="1"/>
            <a:r>
              <a:rPr lang="en-US" dirty="0"/>
              <a:t>What is this course?</a:t>
            </a:r>
          </a:p>
        </p:txBody>
      </p:sp>
      <p:sp>
        <p:nvSpPr>
          <p:cNvPr id="2" name="Slide Number Placeholder 1">
            <a:extLst>
              <a:ext uri="{FF2B5EF4-FFF2-40B4-BE49-F238E27FC236}">
                <a16:creationId xmlns:a16="http://schemas.microsoft.com/office/drawing/2014/main" id="{C7B6BE3B-4A31-2944-AB71-8935158F8FC3}"/>
              </a:ext>
            </a:extLst>
          </p:cNvPr>
          <p:cNvSpPr>
            <a:spLocks noGrp="1"/>
          </p:cNvSpPr>
          <p:nvPr>
            <p:ph type="sldNum" sz="quarter" idx="12"/>
          </p:nvPr>
        </p:nvSpPr>
        <p:spPr/>
        <p:txBody>
          <a:bodyPr/>
          <a:lstStyle/>
          <a:p>
            <a:pPr>
              <a:defRPr/>
            </a:pPr>
            <a:fld id="{A91A05A8-D087-49F8-A68B-53BB47A7E6BF}" type="slidenum">
              <a:rPr lang="en-US" smtClean="0"/>
              <a:pPr>
                <a:defRPr/>
              </a:pPr>
              <a:t>2</a:t>
            </a:fld>
            <a:endParaRPr lang="en-US"/>
          </a:p>
        </p:txBody>
      </p:sp>
      <p:pic>
        <p:nvPicPr>
          <p:cNvPr id="3" name="Picture 2">
            <a:extLst>
              <a:ext uri="{FF2B5EF4-FFF2-40B4-BE49-F238E27FC236}">
                <a16:creationId xmlns:a16="http://schemas.microsoft.com/office/drawing/2014/main" id="{9D768C46-B870-8440-BA38-28ADE913EBF7}"/>
              </a:ext>
            </a:extLst>
          </p:cNvPr>
          <p:cNvPicPr>
            <a:picLocks noChangeAspect="1"/>
          </p:cNvPicPr>
          <p:nvPr/>
        </p:nvPicPr>
        <p:blipFill>
          <a:blip r:embed="rId3"/>
          <a:stretch>
            <a:fillRect/>
          </a:stretch>
        </p:blipFill>
        <p:spPr>
          <a:xfrm>
            <a:off x="6172200" y="1352550"/>
            <a:ext cx="2759364" cy="3082636"/>
          </a:xfrm>
          <a:prstGeom prst="rect">
            <a:avLst/>
          </a:prstGeom>
        </p:spPr>
      </p:pic>
    </p:spTree>
    <p:extLst>
      <p:ext uri="{BB962C8B-B14F-4D97-AF65-F5344CB8AC3E}">
        <p14:creationId xmlns:p14="http://schemas.microsoft.com/office/powerpoint/2010/main" val="6284617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800" dirty="0"/>
              <a:t>Play a decent game of table tennis?</a:t>
            </a:r>
          </a:p>
          <a:p>
            <a:pPr eaLnBrk="1" hangingPunct="1">
              <a:lnSpc>
                <a:spcPct val="80000"/>
              </a:lnSpc>
            </a:pPr>
            <a:r>
              <a:rPr lang="en-US" sz="1800" dirty="0"/>
              <a:t>Play a decent game of Jeopardy?</a:t>
            </a:r>
          </a:p>
          <a:p>
            <a:pPr eaLnBrk="1" hangingPunct="1">
              <a:lnSpc>
                <a:spcPct val="80000"/>
              </a:lnSpc>
            </a:pPr>
            <a:r>
              <a:rPr lang="en-US" sz="1800" dirty="0"/>
              <a:t>Drive safely along a curving mountain road?</a:t>
            </a:r>
          </a:p>
          <a:p>
            <a:pPr eaLnBrk="1" hangingPunct="1">
              <a:lnSpc>
                <a:spcPct val="80000"/>
              </a:lnSpc>
            </a:pPr>
            <a:r>
              <a:rPr lang="en-US" sz="1800" dirty="0"/>
              <a:t>Drive safely along Telegraph Avenue?</a:t>
            </a:r>
          </a:p>
          <a:p>
            <a:pPr eaLnBrk="1" hangingPunct="1">
              <a:lnSpc>
                <a:spcPct val="80000"/>
              </a:lnSpc>
            </a:pPr>
            <a:r>
              <a:rPr lang="en-US" sz="1800" dirty="0"/>
              <a:t>Buy a week's worth of groceries on the web?</a:t>
            </a:r>
          </a:p>
          <a:p>
            <a:pPr eaLnBrk="1" hangingPunct="1">
              <a:lnSpc>
                <a:spcPct val="80000"/>
              </a:lnSpc>
            </a:pPr>
            <a:r>
              <a:rPr lang="en-US" sz="1800" dirty="0"/>
              <a:t>Buy a week's worth of groceries at Berkeley Bowl?</a:t>
            </a:r>
          </a:p>
          <a:p>
            <a:pPr eaLnBrk="1" hangingPunct="1">
              <a:lnSpc>
                <a:spcPct val="80000"/>
              </a:lnSpc>
            </a:pPr>
            <a:r>
              <a:rPr lang="en-US" sz="1800" dirty="0"/>
              <a:t>Discover and prove a new mathematical theorem?</a:t>
            </a:r>
          </a:p>
          <a:p>
            <a:pPr eaLnBrk="1" hangingPunct="1">
              <a:lnSpc>
                <a:spcPct val="80000"/>
              </a:lnSpc>
            </a:pPr>
            <a:r>
              <a:rPr lang="en-US" sz="1800" dirty="0"/>
              <a:t>Converse successfully with another person for an hour?</a:t>
            </a:r>
          </a:p>
          <a:p>
            <a:pPr eaLnBrk="1" hangingPunct="1">
              <a:lnSpc>
                <a:spcPct val="80000"/>
              </a:lnSpc>
            </a:pPr>
            <a:r>
              <a:rPr lang="en-US" sz="1800" dirty="0"/>
              <a:t>Perform a surgical operation?</a:t>
            </a:r>
          </a:p>
          <a:p>
            <a:pPr eaLnBrk="1" hangingPunct="1">
              <a:lnSpc>
                <a:spcPct val="80000"/>
              </a:lnSpc>
            </a:pPr>
            <a:r>
              <a:rPr lang="en-US" sz="1800" dirty="0"/>
              <a:t>Put away the dishes and fold the laundry?</a:t>
            </a:r>
          </a:p>
          <a:p>
            <a:pPr eaLnBrk="1" hangingPunct="1">
              <a:lnSpc>
                <a:spcPct val="80000"/>
              </a:lnSpc>
            </a:pPr>
            <a:r>
              <a:rPr lang="en-US" sz="1800" dirty="0"/>
              <a:t>Translate spoken Chinese into spoken English in real time?</a:t>
            </a:r>
          </a:p>
          <a:p>
            <a:pPr eaLnBrk="1" hangingPunct="1">
              <a:lnSpc>
                <a:spcPct val="80000"/>
              </a:lnSpc>
            </a:pPr>
            <a:r>
              <a:rPr lang="en-US" sz="1800" dirty="0"/>
              <a:t>Write an intentionally funny story?</a:t>
            </a:r>
          </a:p>
        </p:txBody>
      </p:sp>
      <p:pic>
        <p:nvPicPr>
          <p:cNvPr id="23"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67209" y="944154"/>
            <a:ext cx="3068150" cy="2209799"/>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6E979F52-AEE1-EA45-BA2E-7FE3E9A8BCC6}"/>
              </a:ext>
            </a:extLst>
          </p:cNvPr>
          <p:cNvSpPr>
            <a:spLocks noGrp="1"/>
          </p:cNvSpPr>
          <p:nvPr>
            <p:ph type="sldNum" sz="quarter" idx="12"/>
          </p:nvPr>
        </p:nvSpPr>
        <p:spPr/>
        <p:txBody>
          <a:bodyPr/>
          <a:lstStyle/>
          <a:p>
            <a:pPr>
              <a:defRPr/>
            </a:pPr>
            <a:fld id="{A91A05A8-D087-49F8-A68B-53BB47A7E6BF}" type="slidenum">
              <a:rPr lang="en-US" smtClean="0"/>
              <a:pPr>
                <a:defRPr/>
              </a:pPr>
              <a:t>20</a:t>
            </a:fld>
            <a:endParaRPr lang="en-US"/>
          </a:p>
        </p:txBody>
      </p:sp>
      <p:sp>
        <p:nvSpPr>
          <p:cNvPr id="42" name="Freeform 4">
            <a:extLst>
              <a:ext uri="{FF2B5EF4-FFF2-40B4-BE49-F238E27FC236}">
                <a16:creationId xmlns:a16="http://schemas.microsoft.com/office/drawing/2014/main" id="{12605C12-0C1C-EF41-8188-86CAEB6A6BD3}"/>
              </a:ext>
            </a:extLst>
          </p:cNvPr>
          <p:cNvSpPr>
            <a:spLocks/>
          </p:cNvSpPr>
          <p:nvPr/>
        </p:nvSpPr>
        <p:spPr bwMode="auto">
          <a:xfrm>
            <a:off x="465200" y="1591854"/>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3" name="Freeform 8">
            <a:extLst>
              <a:ext uri="{FF2B5EF4-FFF2-40B4-BE49-F238E27FC236}">
                <a16:creationId xmlns:a16="http://schemas.microsoft.com/office/drawing/2014/main" id="{259733ED-6A57-084A-AAE4-6D2791D2F6E0}"/>
              </a:ext>
            </a:extLst>
          </p:cNvPr>
          <p:cNvSpPr>
            <a:spLocks/>
          </p:cNvSpPr>
          <p:nvPr/>
        </p:nvSpPr>
        <p:spPr bwMode="auto">
          <a:xfrm>
            <a:off x="465200" y="2162183"/>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4" name="Freeform 9">
            <a:extLst>
              <a:ext uri="{FF2B5EF4-FFF2-40B4-BE49-F238E27FC236}">
                <a16:creationId xmlns:a16="http://schemas.microsoft.com/office/drawing/2014/main" id="{A40DAD15-7620-DE47-A2FE-840E2D0FECB6}"/>
              </a:ext>
            </a:extLst>
          </p:cNvPr>
          <p:cNvSpPr>
            <a:spLocks/>
          </p:cNvSpPr>
          <p:nvPr/>
        </p:nvSpPr>
        <p:spPr bwMode="auto">
          <a:xfrm>
            <a:off x="465200" y="2694268"/>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5" name="Freeform 10">
            <a:extLst>
              <a:ext uri="{FF2B5EF4-FFF2-40B4-BE49-F238E27FC236}">
                <a16:creationId xmlns:a16="http://schemas.microsoft.com/office/drawing/2014/main" id="{BEF89898-6739-954D-BC52-28FA44E845D1}"/>
              </a:ext>
            </a:extLst>
          </p:cNvPr>
          <p:cNvSpPr>
            <a:spLocks/>
          </p:cNvSpPr>
          <p:nvPr/>
        </p:nvSpPr>
        <p:spPr bwMode="auto">
          <a:xfrm>
            <a:off x="465200" y="4334544"/>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6" name="Freeform 13">
            <a:extLst>
              <a:ext uri="{FF2B5EF4-FFF2-40B4-BE49-F238E27FC236}">
                <a16:creationId xmlns:a16="http://schemas.microsoft.com/office/drawing/2014/main" id="{10203228-98E0-EC4D-9491-27B97CE7B8A7}"/>
              </a:ext>
            </a:extLst>
          </p:cNvPr>
          <p:cNvSpPr>
            <a:spLocks/>
          </p:cNvSpPr>
          <p:nvPr/>
        </p:nvSpPr>
        <p:spPr bwMode="auto">
          <a:xfrm>
            <a:off x="465200" y="2969497"/>
            <a:ext cx="144000" cy="1440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47" name="Freeform 14">
            <a:extLst>
              <a:ext uri="{FF2B5EF4-FFF2-40B4-BE49-F238E27FC236}">
                <a16:creationId xmlns:a16="http://schemas.microsoft.com/office/drawing/2014/main" id="{6B903C44-E207-7F4D-B828-1FA340C7E521}"/>
              </a:ext>
            </a:extLst>
          </p:cNvPr>
          <p:cNvSpPr>
            <a:spLocks/>
          </p:cNvSpPr>
          <p:nvPr/>
        </p:nvSpPr>
        <p:spPr bwMode="auto">
          <a:xfrm>
            <a:off x="465200" y="3515238"/>
            <a:ext cx="144000" cy="1440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48" name="Freeform 16">
            <a:extLst>
              <a:ext uri="{FF2B5EF4-FFF2-40B4-BE49-F238E27FC236}">
                <a16:creationId xmlns:a16="http://schemas.microsoft.com/office/drawing/2014/main" id="{9B6C7706-CF9C-EB4D-9B56-9B42DCC09276}"/>
              </a:ext>
            </a:extLst>
          </p:cNvPr>
          <p:cNvSpPr>
            <a:spLocks/>
          </p:cNvSpPr>
          <p:nvPr/>
        </p:nvSpPr>
        <p:spPr bwMode="auto">
          <a:xfrm>
            <a:off x="465200" y="4597003"/>
            <a:ext cx="144000" cy="1440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49" name="Group 20">
            <a:extLst>
              <a:ext uri="{FF2B5EF4-FFF2-40B4-BE49-F238E27FC236}">
                <a16:creationId xmlns:a16="http://schemas.microsoft.com/office/drawing/2014/main" id="{5C14CC3F-AF06-3F46-9CB1-054C107F5584}"/>
              </a:ext>
            </a:extLst>
          </p:cNvPr>
          <p:cNvGrpSpPr>
            <a:grpSpLocks/>
          </p:cNvGrpSpPr>
          <p:nvPr/>
        </p:nvGrpSpPr>
        <p:grpSpPr bwMode="auto">
          <a:xfrm>
            <a:off x="465200" y="3240009"/>
            <a:ext cx="144000" cy="144000"/>
            <a:chOff x="4896" y="2256"/>
            <a:chExt cx="432" cy="816"/>
          </a:xfrm>
        </p:grpSpPr>
        <p:sp>
          <p:nvSpPr>
            <p:cNvPr id="50" name="Freeform 21">
              <a:extLst>
                <a:ext uri="{FF2B5EF4-FFF2-40B4-BE49-F238E27FC236}">
                  <a16:creationId xmlns:a16="http://schemas.microsoft.com/office/drawing/2014/main" id="{B1FF8106-A817-7348-A95D-2680F321671D}"/>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51" name="Freeform 22">
              <a:extLst>
                <a:ext uri="{FF2B5EF4-FFF2-40B4-BE49-F238E27FC236}">
                  <a16:creationId xmlns:a16="http://schemas.microsoft.com/office/drawing/2014/main" id="{AA0077B8-9469-F04B-9A79-9CC1E5CEC98B}"/>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52" name="Group 23">
            <a:extLst>
              <a:ext uri="{FF2B5EF4-FFF2-40B4-BE49-F238E27FC236}">
                <a16:creationId xmlns:a16="http://schemas.microsoft.com/office/drawing/2014/main" id="{D4005C69-150D-C543-8C02-378752875720}"/>
              </a:ext>
            </a:extLst>
          </p:cNvPr>
          <p:cNvGrpSpPr>
            <a:grpSpLocks/>
          </p:cNvGrpSpPr>
          <p:nvPr/>
        </p:nvGrpSpPr>
        <p:grpSpPr bwMode="auto">
          <a:xfrm>
            <a:off x="465200" y="3790467"/>
            <a:ext cx="144000" cy="144000"/>
            <a:chOff x="4896" y="2256"/>
            <a:chExt cx="432" cy="816"/>
          </a:xfrm>
        </p:grpSpPr>
        <p:sp>
          <p:nvSpPr>
            <p:cNvPr id="53" name="Freeform 24">
              <a:extLst>
                <a:ext uri="{FF2B5EF4-FFF2-40B4-BE49-F238E27FC236}">
                  <a16:creationId xmlns:a16="http://schemas.microsoft.com/office/drawing/2014/main" id="{1231F0B3-438F-DD44-9596-B4192A9F61F0}"/>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54" name="Freeform 25">
              <a:extLst>
                <a:ext uri="{FF2B5EF4-FFF2-40B4-BE49-F238E27FC236}">
                  <a16:creationId xmlns:a16="http://schemas.microsoft.com/office/drawing/2014/main" id="{425FF337-5C40-E94D-A24E-2F924222E0A5}"/>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55" name="Group 20">
            <a:extLst>
              <a:ext uri="{FF2B5EF4-FFF2-40B4-BE49-F238E27FC236}">
                <a16:creationId xmlns:a16="http://schemas.microsoft.com/office/drawing/2014/main" id="{10BD7506-06D7-D945-B7B7-43075D403525}"/>
              </a:ext>
            </a:extLst>
          </p:cNvPr>
          <p:cNvGrpSpPr>
            <a:grpSpLocks/>
          </p:cNvGrpSpPr>
          <p:nvPr/>
        </p:nvGrpSpPr>
        <p:grpSpPr bwMode="auto">
          <a:xfrm>
            <a:off x="457200" y="2442372"/>
            <a:ext cx="144000" cy="144000"/>
            <a:chOff x="4896" y="2256"/>
            <a:chExt cx="432" cy="816"/>
          </a:xfrm>
        </p:grpSpPr>
        <p:sp>
          <p:nvSpPr>
            <p:cNvPr id="56" name="Freeform 21">
              <a:extLst>
                <a:ext uri="{FF2B5EF4-FFF2-40B4-BE49-F238E27FC236}">
                  <a16:creationId xmlns:a16="http://schemas.microsoft.com/office/drawing/2014/main" id="{DD9C5276-CD68-6C49-B212-FA09E246E52B}"/>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57" name="Freeform 22">
              <a:extLst>
                <a:ext uri="{FF2B5EF4-FFF2-40B4-BE49-F238E27FC236}">
                  <a16:creationId xmlns:a16="http://schemas.microsoft.com/office/drawing/2014/main" id="{828618CF-379C-2E48-B38B-79D6B8F05DED}"/>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58" name="Freeform 10">
            <a:extLst>
              <a:ext uri="{FF2B5EF4-FFF2-40B4-BE49-F238E27FC236}">
                <a16:creationId xmlns:a16="http://schemas.microsoft.com/office/drawing/2014/main" id="{767FA7AF-C311-1447-9383-EF4BDE255870}"/>
              </a:ext>
            </a:extLst>
          </p:cNvPr>
          <p:cNvSpPr>
            <a:spLocks/>
          </p:cNvSpPr>
          <p:nvPr/>
        </p:nvSpPr>
        <p:spPr bwMode="auto">
          <a:xfrm>
            <a:off x="465200" y="4067826"/>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9" name="Freeform 4">
            <a:extLst>
              <a:ext uri="{FF2B5EF4-FFF2-40B4-BE49-F238E27FC236}">
                <a16:creationId xmlns:a16="http://schemas.microsoft.com/office/drawing/2014/main" id="{C635BECD-5797-7444-8225-72253E0EEB96}"/>
              </a:ext>
            </a:extLst>
          </p:cNvPr>
          <p:cNvSpPr>
            <a:spLocks/>
          </p:cNvSpPr>
          <p:nvPr/>
        </p:nvSpPr>
        <p:spPr bwMode="auto">
          <a:xfrm>
            <a:off x="465200" y="1886954"/>
            <a:ext cx="144000" cy="1440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58" grpId="0" animBg="1"/>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idx="1"/>
          </p:nvPr>
        </p:nvSpPr>
        <p:spPr>
          <a:xfrm>
            <a:off x="304800" y="1117510"/>
            <a:ext cx="4114800" cy="3546873"/>
          </a:xfrm>
        </p:spPr>
        <p:txBody>
          <a:bodyPr/>
          <a:lstStyle/>
          <a:p>
            <a:pPr algn="just">
              <a:lnSpc>
                <a:spcPct val="80000"/>
              </a:lnSpc>
            </a:pPr>
            <a:r>
              <a:rPr lang="en-US" sz="1800" dirty="0"/>
              <a:t>Once upon a time the Joe bear was hungry.  He asked his friend Irving bird where some honey was.  Irving told him there was a beehive in the oak tree.  Joe walked to the oak tree.  He ate the beehive.  The End.</a:t>
            </a:r>
          </a:p>
          <a:p>
            <a:pPr algn="just" eaLnBrk="1" hangingPunct="1">
              <a:lnSpc>
                <a:spcPct val="80000"/>
              </a:lnSpc>
            </a:pPr>
            <a:endParaRPr lang="en-US" sz="1200" dirty="0"/>
          </a:p>
          <a:p>
            <a:pPr algn="just" eaLnBrk="1" hangingPunct="1">
              <a:lnSpc>
                <a:spcPct val="80000"/>
              </a:lnSpc>
            </a:pPr>
            <a:endParaRPr lang="en-US" sz="1800" dirty="0"/>
          </a:p>
          <a:p>
            <a:pPr algn="just" eaLnBrk="1" hangingPunct="1">
              <a:lnSpc>
                <a:spcPct val="80000"/>
              </a:lnSpc>
            </a:pPr>
            <a:endParaRPr lang="en-US" sz="1800" dirty="0"/>
          </a:p>
          <a:p>
            <a:pPr algn="just" eaLnBrk="1" hangingPunct="1">
              <a:lnSpc>
                <a:spcPct val="80000"/>
              </a:lnSpc>
            </a:pPr>
            <a:r>
              <a:rPr lang="en-US" sz="1800" dirty="0"/>
              <a:t>Henry Squirrel was thirsty.  He walked over to the river bank where his good friend Bill bird was sitting. Henry slipped and fell in the river.  Gravity drowned. The End.</a:t>
            </a:r>
          </a:p>
          <a:p>
            <a:pPr marL="0" indent="0" algn="just" eaLnBrk="1" hangingPunct="1">
              <a:lnSpc>
                <a:spcPct val="80000"/>
              </a:lnSpc>
              <a:buNone/>
            </a:pPr>
            <a:endParaRPr lang="en-US" sz="1100" dirty="0"/>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74931" y="1077403"/>
            <a:ext cx="2468489" cy="1800062"/>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7239001" y="2419350"/>
            <a:ext cx="1606062" cy="2409095"/>
          </a:xfrm>
          <a:prstGeom prst="rect">
            <a:avLst/>
          </a:prstGeom>
          <a:noFill/>
        </p:spPr>
      </p:pic>
      <p:sp>
        <p:nvSpPr>
          <p:cNvPr id="2" name="Slide Number Placeholder 1">
            <a:extLst>
              <a:ext uri="{FF2B5EF4-FFF2-40B4-BE49-F238E27FC236}">
                <a16:creationId xmlns:a16="http://schemas.microsoft.com/office/drawing/2014/main" id="{F8BD4CF9-2BFE-1949-8BA9-02EC168A7C35}"/>
              </a:ext>
            </a:extLst>
          </p:cNvPr>
          <p:cNvSpPr>
            <a:spLocks noGrp="1"/>
          </p:cNvSpPr>
          <p:nvPr>
            <p:ph type="sldNum" sz="quarter" idx="12"/>
          </p:nvPr>
        </p:nvSpPr>
        <p:spPr/>
        <p:txBody>
          <a:bodyPr/>
          <a:lstStyle/>
          <a:p>
            <a:pPr>
              <a:defRPr/>
            </a:pPr>
            <a:fld id="{A91A05A8-D087-49F8-A68B-53BB47A7E6BF}" type="slidenum">
              <a:rPr lang="en-US" smtClean="0"/>
              <a:pPr>
                <a:defRPr/>
              </a:pPr>
              <a:t>21</a:t>
            </a:fld>
            <a:endParaRPr lang="en-US"/>
          </a:p>
        </p:txBody>
      </p:sp>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3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algn="l"/>
            <a:r>
              <a:rPr lang="en-US" sz="2800" dirty="0"/>
              <a:t>The state of art of AI:</a:t>
            </a:r>
            <a:br>
              <a:rPr lang="en-US" sz="2800" dirty="0"/>
            </a:br>
            <a:r>
              <a:rPr lang="en-US" sz="2800" b="1" dirty="0">
                <a:solidFill>
                  <a:schemeClr val="tx1"/>
                </a:solidFill>
              </a:rPr>
              <a:t>Robotics</a:t>
            </a:r>
          </a:p>
        </p:txBody>
      </p:sp>
      <p:sp>
        <p:nvSpPr>
          <p:cNvPr id="2052" name="Rectangle 3"/>
          <p:cNvSpPr>
            <a:spLocks noGrp="1" noChangeArrowheads="1"/>
          </p:cNvSpPr>
          <p:nvPr>
            <p:ph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a:cs typeface="Calibri"/>
              </a:rPr>
              <a:t>Demo 1: ROBOTICS – </a:t>
            </a:r>
            <a:r>
              <a:rPr lang="en-US" sz="1200" dirty="0" err="1">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a:cs typeface="Calibri"/>
              </a:rPr>
              <a:t>Demo 2: ROBOTICS – soccer2.avi</a:t>
            </a: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a:cs typeface="Calibri"/>
              </a:rPr>
              <a:t>Demo 3: ROBOTICS – </a:t>
            </a:r>
            <a:r>
              <a:rPr lang="en-US" sz="1200" dirty="0" err="1">
                <a:solidFill>
                  <a:srgbClr val="FF0000"/>
                </a:solidFill>
                <a:latin typeface="Calibri"/>
                <a:cs typeface="Calibri"/>
              </a:rPr>
              <a:t>gcar.avi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a:cs typeface="Calibri"/>
              </a:rPr>
              <a:t>Demo 4: ROBOTICS – </a:t>
            </a:r>
            <a:r>
              <a:rPr lang="en-US" sz="1200" dirty="0" err="1">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a:cs typeface="Calibri"/>
              </a:rPr>
              <a:t>Demo 5: ROBOTICS – </a:t>
            </a:r>
            <a:r>
              <a:rPr lang="en-US" sz="1200" dirty="0" err="1">
                <a:solidFill>
                  <a:srgbClr val="FF0000"/>
                </a:solidFill>
                <a:latin typeface="Calibri"/>
                <a:cs typeface="Calibri"/>
              </a:rPr>
              <a:t>petman.avi</a:t>
            </a:r>
            <a:endParaRPr lang="en-US" sz="1200" dirty="0">
              <a:solidFill>
                <a:srgbClr val="FF0000"/>
              </a:solidFill>
              <a:latin typeface="Calibri"/>
              <a:cs typeface="Calibri"/>
            </a:endParaRPr>
          </a:p>
        </p:txBody>
      </p:sp>
      <p:sp>
        <p:nvSpPr>
          <p:cNvPr id="5" name="Slide Number Placeholder 4">
            <a:extLst>
              <a:ext uri="{FF2B5EF4-FFF2-40B4-BE49-F238E27FC236}">
                <a16:creationId xmlns:a16="http://schemas.microsoft.com/office/drawing/2014/main" id="{46B751CD-4877-7B4E-A0EF-7066832119C4}"/>
              </a:ext>
            </a:extLst>
          </p:cNvPr>
          <p:cNvSpPr>
            <a:spLocks noGrp="1"/>
          </p:cNvSpPr>
          <p:nvPr>
            <p:ph type="sldNum" sz="quarter" idx="12"/>
          </p:nvPr>
        </p:nvSpPr>
        <p:spPr/>
        <p:txBody>
          <a:bodyPr/>
          <a:lstStyle/>
          <a:p>
            <a:pPr>
              <a:defRPr/>
            </a:pPr>
            <a:fld id="{A91A05A8-D087-49F8-A68B-53BB47A7E6BF}" type="slidenum">
              <a:rPr lang="en-US" smtClean="0"/>
              <a:pPr>
                <a:defRPr/>
              </a:pPr>
              <a:t>22</a:t>
            </a:fld>
            <a:endParaRPr lang="en-US"/>
          </a:p>
        </p:txBody>
      </p:sp>
      <p:pic>
        <p:nvPicPr>
          <p:cNvPr id="6" name="Picture 5">
            <a:extLst>
              <a:ext uri="{FF2B5EF4-FFF2-40B4-BE49-F238E27FC236}">
                <a16:creationId xmlns:a16="http://schemas.microsoft.com/office/drawing/2014/main" id="{3105B1C2-B718-214D-91AE-2DD12738FEBB}"/>
              </a:ext>
            </a:extLst>
          </p:cNvPr>
          <p:cNvPicPr>
            <a:picLocks noChangeAspect="1"/>
          </p:cNvPicPr>
          <p:nvPr/>
        </p:nvPicPr>
        <p:blipFill>
          <a:blip r:embed="rId2"/>
          <a:stretch>
            <a:fillRect/>
          </a:stretch>
        </p:blipFill>
        <p:spPr>
          <a:xfrm>
            <a:off x="3048000" y="844550"/>
            <a:ext cx="5511800" cy="4013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9050"/>
            <a:ext cx="9144000" cy="857250"/>
          </a:xfrm>
        </p:spPr>
        <p:txBody>
          <a:bodyPr/>
          <a:lstStyle/>
          <a:p>
            <a:pPr algn="l"/>
            <a:r>
              <a:rPr lang="en-US" sz="2800" dirty="0"/>
              <a:t>  The state of art of AI: </a:t>
            </a:r>
            <a:br>
              <a:rPr lang="en-US" sz="2800" dirty="0"/>
            </a:br>
            <a:r>
              <a:rPr lang="en-US" sz="2800" dirty="0"/>
              <a:t>  </a:t>
            </a:r>
            <a:r>
              <a:rPr lang="en-US" sz="2800" b="1" dirty="0">
                <a:solidFill>
                  <a:schemeClr val="tx1"/>
                </a:solidFill>
              </a:rPr>
              <a:t>Natural Language</a:t>
            </a:r>
          </a:p>
        </p:txBody>
      </p:sp>
      <p:sp>
        <p:nvSpPr>
          <p:cNvPr id="542723" name="Rectangle 3"/>
          <p:cNvSpPr>
            <a:spLocks noGrp="1" noChangeArrowheads="1"/>
          </p:cNvSpPr>
          <p:nvPr>
            <p:ph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
        <p:nvSpPr>
          <p:cNvPr id="2" name="Slide Number Placeholder 1">
            <a:extLst>
              <a:ext uri="{FF2B5EF4-FFF2-40B4-BE49-F238E27FC236}">
                <a16:creationId xmlns:a16="http://schemas.microsoft.com/office/drawing/2014/main" id="{AF16A20B-E2E7-2E4A-96EB-517D07550DDB}"/>
              </a:ext>
            </a:extLst>
          </p:cNvPr>
          <p:cNvSpPr>
            <a:spLocks noGrp="1"/>
          </p:cNvSpPr>
          <p:nvPr>
            <p:ph type="sldNum" sz="quarter" idx="12"/>
          </p:nvPr>
        </p:nvSpPr>
        <p:spPr/>
        <p:txBody>
          <a:bodyPr/>
          <a:lstStyle/>
          <a:p>
            <a:pPr>
              <a:defRPr/>
            </a:pPr>
            <a:fld id="{A91A05A8-D087-49F8-A68B-53BB47A7E6BF}"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pPr algn="l"/>
            <a:r>
              <a:rPr lang="en-US" sz="2800" dirty="0"/>
              <a:t>  The state of art of AI:</a:t>
            </a:r>
            <a:br>
              <a:rPr lang="en-US" sz="2800" dirty="0"/>
            </a:br>
            <a:r>
              <a:rPr lang="en-US" sz="2800" dirty="0"/>
              <a:t>  </a:t>
            </a:r>
            <a:r>
              <a:rPr lang="en-US" sz="2800" b="1"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latin typeface="Calibri"/>
                <a:cs typeface="Calibri"/>
              </a:rPr>
              <a:t>Object and face recognition</a:t>
            </a:r>
          </a:p>
          <a:p>
            <a:pPr marL="244073" indent="-214308">
              <a:spcBef>
                <a:spcPts val="479"/>
              </a:spcBef>
              <a:buSzPct val="100000"/>
              <a:buFont typeface="Wingdings" pitchFamily="2" charset="2"/>
              <a:buChar char="§"/>
            </a:pPr>
            <a:r>
              <a:rPr lang="en-US" dirty="0">
                <a:latin typeface="Calibri"/>
                <a:cs typeface="Calibri"/>
              </a:rPr>
              <a:t>Scene segmentation</a:t>
            </a:r>
          </a:p>
          <a:p>
            <a:pPr marL="244073" indent="-214308">
              <a:spcBef>
                <a:spcPts val="479"/>
              </a:spcBef>
              <a:buSzPct val="100000"/>
              <a:buFont typeface="Wingdings" pitchFamily="2" charset="2"/>
              <a:buChar char="§"/>
            </a:pPr>
            <a:r>
              <a:rPr lang="en-US" dirty="0">
                <a:latin typeface="Calibri"/>
                <a:cs typeface="Calibri"/>
              </a:rPr>
              <a:t>Image classification</a:t>
            </a:r>
          </a:p>
        </p:txBody>
      </p:sp>
      <p:sp>
        <p:nvSpPr>
          <p:cNvPr id="9" name="TextBox 8"/>
          <p:cNvSpPr txBox="1"/>
          <p:nvPr/>
        </p:nvSpPr>
        <p:spPr>
          <a:xfrm>
            <a:off x="6088155" y="4476750"/>
            <a:ext cx="2821255" cy="307777"/>
          </a:xfrm>
          <a:prstGeom prst="rect">
            <a:avLst/>
          </a:prstGeom>
          <a:noFill/>
        </p:spPr>
        <p:txBody>
          <a:bodyPr wrap="none" rtlCol="0">
            <a:spAutoFit/>
          </a:bodyPr>
          <a:lstStyle/>
          <a:p>
            <a:r>
              <a:rPr lang="en-US" sz="1400" dirty="0">
                <a:solidFill>
                  <a:srgbClr val="FF0000"/>
                </a:solidFill>
                <a:latin typeface="Calibri"/>
                <a:cs typeface="Calibri"/>
              </a:rPr>
              <a:t>Demo1: VISION – lec_1_t2_video.flv</a:t>
            </a: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a:solidFill>
                  <a:srgbClr val="FF0000"/>
                </a:solidFill>
                <a:latin typeface="Calibri"/>
                <a:cs typeface="Calibri"/>
              </a:rPr>
              <a:t>Demo2: VISION – lec_1_obj_rec_0.mpg</a:t>
            </a:r>
          </a:p>
        </p:txBody>
      </p:sp>
      <p:sp>
        <p:nvSpPr>
          <p:cNvPr id="2" name="Slide Number Placeholder 1">
            <a:extLst>
              <a:ext uri="{FF2B5EF4-FFF2-40B4-BE49-F238E27FC236}">
                <a16:creationId xmlns:a16="http://schemas.microsoft.com/office/drawing/2014/main" id="{47ADCED1-14A4-8D42-8E42-369F00039EAC}"/>
              </a:ext>
            </a:extLst>
          </p:cNvPr>
          <p:cNvSpPr>
            <a:spLocks noGrp="1"/>
          </p:cNvSpPr>
          <p:nvPr>
            <p:ph type="sldNum" sz="quarter" idx="12"/>
          </p:nvPr>
        </p:nvSpPr>
        <p:spPr/>
        <p:txBody>
          <a:bodyPr/>
          <a:lstStyle/>
          <a:p>
            <a:pPr>
              <a:defRPr/>
            </a:pPr>
            <a:fld id="{A91A05A8-D087-49F8-A68B-53BB47A7E6BF}" type="slidenum">
              <a:rPr lang="en-US" smtClean="0"/>
              <a:pPr>
                <a:defRPr/>
              </a:pPr>
              <a:t>24</a:t>
            </a:fld>
            <a:endParaRPr lang="en-US"/>
          </a:p>
        </p:txBody>
      </p:sp>
      <p:pic>
        <p:nvPicPr>
          <p:cNvPr id="3" name="Picture 2">
            <a:extLst>
              <a:ext uri="{FF2B5EF4-FFF2-40B4-BE49-F238E27FC236}">
                <a16:creationId xmlns:a16="http://schemas.microsoft.com/office/drawing/2014/main" id="{454EB9FD-373C-5E45-B9DC-CE8B5E816E39}"/>
              </a:ext>
            </a:extLst>
          </p:cNvPr>
          <p:cNvPicPr>
            <a:picLocks noChangeAspect="1"/>
          </p:cNvPicPr>
          <p:nvPr/>
        </p:nvPicPr>
        <p:blipFill>
          <a:blip r:embed="rId2"/>
          <a:stretch>
            <a:fillRect/>
          </a:stretch>
        </p:blipFill>
        <p:spPr>
          <a:xfrm>
            <a:off x="609600" y="895350"/>
            <a:ext cx="7658100" cy="37338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7935" y="2862181"/>
            <a:ext cx="1771300" cy="2118256"/>
          </a:xfrm>
          <a:prstGeom prst="rect">
            <a:avLst/>
          </a:prstGeom>
          <a:noFill/>
        </p:spPr>
      </p:pic>
      <p:sp>
        <p:nvSpPr>
          <p:cNvPr id="20482" name="Rectangle 2"/>
          <p:cNvSpPr>
            <a:spLocks noGrp="1" noChangeArrowheads="1"/>
          </p:cNvSpPr>
          <p:nvPr>
            <p:ph type="title"/>
          </p:nvPr>
        </p:nvSpPr>
        <p:spPr>
          <a:xfrm>
            <a:off x="0" y="-19050"/>
            <a:ext cx="9144000" cy="857250"/>
          </a:xfrm>
        </p:spPr>
        <p:txBody>
          <a:bodyPr/>
          <a:lstStyle/>
          <a:p>
            <a:pPr algn="l"/>
            <a:r>
              <a:rPr lang="en-US" sz="2800" dirty="0"/>
              <a:t>  The state of art of AI: </a:t>
            </a:r>
            <a:br>
              <a:rPr lang="en-US" sz="2800" dirty="0"/>
            </a:br>
            <a:r>
              <a:rPr lang="en-US" sz="2800" dirty="0"/>
              <a:t>  </a:t>
            </a:r>
            <a:r>
              <a:rPr lang="en-US" sz="2800" b="1" dirty="0"/>
              <a:t>Game Playing</a:t>
            </a:r>
          </a:p>
        </p:txBody>
      </p:sp>
      <p:sp>
        <p:nvSpPr>
          <p:cNvPr id="551939" name="Rectangle 3"/>
          <p:cNvSpPr>
            <a:spLocks noGrp="1" noChangeArrowheads="1"/>
          </p:cNvSpPr>
          <p:nvPr>
            <p:ph idx="1"/>
          </p:nvPr>
        </p:nvSpPr>
        <p:spPr>
          <a:xfrm>
            <a:off x="304800" y="1047750"/>
            <a:ext cx="8534400" cy="3546873"/>
          </a:xfrm>
        </p:spPr>
        <p:txBody>
          <a:bodyPr/>
          <a:lstStyle/>
          <a:p>
            <a:r>
              <a:rPr lang="en-US" sz="1200" dirty="0"/>
              <a:t>Classic Moment: May, '97: Deep Blue vs. Kasparov</a:t>
            </a:r>
          </a:p>
          <a:p>
            <a:pPr lvl="1"/>
            <a:r>
              <a:rPr lang="en-US" sz="1200" dirty="0"/>
              <a:t>First match won against world champion</a:t>
            </a:r>
          </a:p>
          <a:p>
            <a:pPr lvl="1"/>
            <a:r>
              <a:rPr lang="en-US" sz="1200" dirty="0"/>
              <a:t>“Intelligent creative” play</a:t>
            </a:r>
          </a:p>
          <a:p>
            <a:pPr lvl="1"/>
            <a:r>
              <a:rPr lang="en-US" sz="1200" dirty="0"/>
              <a:t>200 million board positions per second</a:t>
            </a:r>
          </a:p>
          <a:p>
            <a:pPr lvl="1"/>
            <a:r>
              <a:rPr lang="en-US" sz="1200" dirty="0"/>
              <a:t>Humans understood 99.9 of Deep Blue's moves</a:t>
            </a:r>
          </a:p>
          <a:p>
            <a:pPr lvl="1"/>
            <a:r>
              <a:rPr lang="en-US" sz="1200" dirty="0"/>
              <a:t>Can do about the same now with a PC cluster</a:t>
            </a:r>
          </a:p>
          <a:p>
            <a:endParaRPr lang="en-US" sz="1200" dirty="0"/>
          </a:p>
          <a:p>
            <a:r>
              <a:rPr lang="en-US" sz="1200" dirty="0"/>
              <a:t>Open question:</a:t>
            </a:r>
          </a:p>
          <a:p>
            <a:pPr lvl="1"/>
            <a:r>
              <a:rPr lang="en-US" sz="1200" dirty="0"/>
              <a:t>How does human cognition deal with the</a:t>
            </a:r>
          </a:p>
          <a:p>
            <a:pPr lvl="1"/>
            <a:r>
              <a:rPr lang="en-US" sz="1200" dirty="0"/>
              <a:t>	search space explosion of chess?</a:t>
            </a:r>
          </a:p>
          <a:p>
            <a:pPr lvl="1"/>
            <a:r>
              <a:rPr lang="en-US" sz="1200" dirty="0"/>
              <a:t>Or: how can humans compete with computers at all??</a:t>
            </a:r>
          </a:p>
          <a:p>
            <a:endParaRPr lang="en-US" sz="1200" dirty="0"/>
          </a:p>
          <a:p>
            <a:r>
              <a:rPr lang="en-US" sz="1200" dirty="0"/>
              <a:t>1996: Kasparov Beats Deep Blue</a:t>
            </a:r>
          </a:p>
          <a:p>
            <a:r>
              <a:rPr lang="en-US" sz="1200" dirty="0"/>
              <a:t>	“I could feel --- I could smell --- a new kind of intelligence across the table.”</a:t>
            </a:r>
          </a:p>
          <a:p>
            <a:endParaRPr lang="en-US" sz="1200" dirty="0"/>
          </a:p>
          <a:p>
            <a:r>
              <a:rPr lang="en-US" sz="1200" dirty="0"/>
              <a:t>1997: Deep Blue Beats Kasparov</a:t>
            </a:r>
          </a:p>
          <a:p>
            <a:r>
              <a:rPr lang="en-US" sz="1200" dirty="0"/>
              <a:t>	“Deep Blue hasn't proven anything.”</a:t>
            </a: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5381577" y="895350"/>
            <a:ext cx="2086071" cy="2279119"/>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D5B3267C-B728-F343-909A-124955369435}"/>
              </a:ext>
            </a:extLst>
          </p:cNvPr>
          <p:cNvSpPr>
            <a:spLocks noGrp="1"/>
          </p:cNvSpPr>
          <p:nvPr>
            <p:ph type="sldNum" sz="quarter" idx="12"/>
          </p:nvPr>
        </p:nvSpPr>
        <p:spPr/>
        <p:txBody>
          <a:bodyPr/>
          <a:lstStyle/>
          <a:p>
            <a:pPr>
              <a:defRPr/>
            </a:pPr>
            <a:fld id="{A91A05A8-D087-49F8-A68B-53BB47A7E6BF}" type="slidenum">
              <a:rPr lang="en-US" smtClean="0"/>
              <a:pPr>
                <a:defRPr/>
              </a:pPr>
              <a:t>25</a:t>
            </a:fld>
            <a:endParaRPr lang="en-US"/>
          </a:p>
        </p:txBody>
      </p:sp>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pPr algn="l"/>
            <a:r>
              <a:rPr lang="en-US" sz="2800" dirty="0"/>
              <a:t>The state of art of AI: </a:t>
            </a:r>
            <a:br>
              <a:rPr lang="en-US" sz="2800" dirty="0"/>
            </a:br>
            <a:r>
              <a:rPr lang="en-US" sz="2800" b="1"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7" name="pong5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cstate="print"/>
          <a:stretch>
            <a:fillRect/>
          </a:stretch>
        </p:blipFill>
        <p:spPr bwMode="auto">
          <a:xfrm>
            <a:off x="1433373" y="1586824"/>
            <a:ext cx="2086255" cy="2737526"/>
          </a:xfrm>
          <a:prstGeom prst="rect">
            <a:avLst/>
          </a:prstGeom>
          <a:noFill/>
          <a:ln w="9525">
            <a:noFill/>
            <a:miter lim="800000"/>
            <a:headEnd/>
            <a:tailEnd/>
          </a:ln>
        </p:spPr>
      </p:pic>
      <p:pic>
        <p:nvPicPr>
          <p:cNvPr id="9" name="beamrider.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cstate="print"/>
          <a:stretch>
            <a:fillRect/>
          </a:stretch>
        </p:blipFill>
        <p:spPr bwMode="auto">
          <a:xfrm>
            <a:off x="5700573" y="1586824"/>
            <a:ext cx="2086255" cy="2735932"/>
          </a:xfrm>
          <a:prstGeom prst="rect">
            <a:avLst/>
          </a:prstGeom>
          <a:noFill/>
          <a:ln w="9525">
            <a:noFill/>
            <a:miter lim="800000"/>
            <a:headEnd/>
            <a:tailEnd/>
          </a:ln>
        </p:spPr>
      </p:pic>
      <p:sp>
        <p:nvSpPr>
          <p:cNvPr id="11" name="TextBox 10"/>
          <p:cNvSpPr txBox="1"/>
          <p:nvPr/>
        </p:nvSpPr>
        <p:spPr>
          <a:xfrm>
            <a:off x="2148713" y="4336018"/>
            <a:ext cx="655573" cy="369332"/>
          </a:xfrm>
          <a:prstGeom prst="rect">
            <a:avLst/>
          </a:prstGeom>
          <a:noFill/>
        </p:spPr>
        <p:txBody>
          <a:bodyPr wrap="none" rtlCol="0">
            <a:spAutoFit/>
          </a:bodyPr>
          <a:lstStyle/>
          <a:p>
            <a:r>
              <a:rPr lang="en-US" dirty="0">
                <a:solidFill>
                  <a:srgbClr val="000000"/>
                </a:solidFill>
                <a:latin typeface="Calibri"/>
                <a:cs typeface="Calibri"/>
              </a:rPr>
              <a:t>Pong</a:t>
            </a:r>
          </a:p>
        </p:txBody>
      </p:sp>
      <p:sp>
        <p:nvSpPr>
          <p:cNvPr id="13" name="TextBox 12"/>
          <p:cNvSpPr txBox="1"/>
          <p:nvPr/>
        </p:nvSpPr>
        <p:spPr>
          <a:xfrm>
            <a:off x="6119153" y="4336018"/>
            <a:ext cx="1172116" cy="369332"/>
          </a:xfrm>
          <a:prstGeom prst="rect">
            <a:avLst/>
          </a:prstGeom>
          <a:noFill/>
        </p:spPr>
        <p:txBody>
          <a:bodyPr wrap="none" rtlCol="0">
            <a:spAutoFit/>
          </a:bodyPr>
          <a:lstStyle/>
          <a:p>
            <a:r>
              <a:rPr lang="en-US" dirty="0" err="1">
                <a:solidFill>
                  <a:srgbClr val="000000"/>
                </a:solidFill>
                <a:latin typeface="Calibri"/>
                <a:cs typeface="Calibri"/>
              </a:rPr>
              <a:t>Beamrider</a:t>
            </a:r>
            <a:endParaRPr lang="en-US" dirty="0">
              <a:solidFill>
                <a:srgbClr val="000000"/>
              </a:solidFill>
              <a:latin typeface="Calibri"/>
              <a:cs typeface="Calibri"/>
            </a:endParaRPr>
          </a:p>
        </p:txBody>
      </p:sp>
      <p:sp>
        <p:nvSpPr>
          <p:cNvPr id="2" name="Slide Number Placeholder 1">
            <a:extLst>
              <a:ext uri="{FF2B5EF4-FFF2-40B4-BE49-F238E27FC236}">
                <a16:creationId xmlns:a16="http://schemas.microsoft.com/office/drawing/2014/main" id="{A8A2D0D6-3B9E-BD4B-81AD-58CD91BA5B42}"/>
              </a:ext>
            </a:extLst>
          </p:cNvPr>
          <p:cNvSpPr>
            <a:spLocks noGrp="1"/>
          </p:cNvSpPr>
          <p:nvPr>
            <p:ph type="sldNum" sz="quarter" idx="12"/>
          </p:nvPr>
        </p:nvSpPr>
        <p:spPr/>
        <p:txBody>
          <a:bodyPr/>
          <a:lstStyle/>
          <a:p>
            <a:pPr>
              <a:defRPr/>
            </a:pPr>
            <a:fld id="{A91A05A8-D087-49F8-A68B-53BB47A7E6BF}" type="slidenum">
              <a:rPr lang="en-US" smtClean="0"/>
              <a:pPr>
                <a:defRPr/>
              </a:pPr>
              <a:t>26</a:t>
            </a:fld>
            <a:endParaRPr lang="en-US"/>
          </a:p>
        </p:txBody>
      </p:sp>
    </p:spTree>
    <p:extLst>
      <p:ext uri="{BB962C8B-B14F-4D97-AF65-F5344CB8AC3E}">
        <p14:creationId xmlns:p14="http://schemas.microsoft.com/office/powerpoint/2010/main" val="189906003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7"/>
                </p:tgtEl>
              </p:cMediaNode>
            </p:video>
            <p:video>
              <p:cMediaNode vol="80000">
                <p:cTn id="13" fill="hold" display="0">
                  <p:stCondLst>
                    <p:cond delay="indefinite"/>
                  </p:stCondLst>
                </p:cTn>
                <p:tgtEl>
                  <p:spTgt spid="9"/>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p:txBody>
          <a:bodyPr rIns="99058"/>
          <a:lstStyle/>
          <a:p>
            <a:pPr algn="l"/>
            <a:r>
              <a:rPr lang="en-US" sz="2800" dirty="0"/>
              <a:t>  The state of art of AI:</a:t>
            </a:r>
            <a:br>
              <a:rPr lang="en-US" sz="2800" dirty="0"/>
            </a:br>
            <a:r>
              <a:rPr lang="en-US" sz="2800" dirty="0"/>
              <a:t>  </a:t>
            </a:r>
            <a:r>
              <a:rPr lang="en-US" sz="2800" b="1"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
        <p:nvSpPr>
          <p:cNvPr id="2" name="Slide Number Placeholder 1">
            <a:extLst>
              <a:ext uri="{FF2B5EF4-FFF2-40B4-BE49-F238E27FC236}">
                <a16:creationId xmlns:a16="http://schemas.microsoft.com/office/drawing/2014/main" id="{1F4344E4-1D2E-6F43-950E-342CD5AF47B3}"/>
              </a:ext>
            </a:extLst>
          </p:cNvPr>
          <p:cNvSpPr>
            <a:spLocks noGrp="1"/>
          </p:cNvSpPr>
          <p:nvPr>
            <p:ph type="sldNum" sz="quarter" idx="12"/>
          </p:nvPr>
        </p:nvSpPr>
        <p:spPr/>
        <p:txBody>
          <a:bodyPr/>
          <a:lstStyle/>
          <a:p>
            <a:pPr>
              <a:defRPr/>
            </a:pPr>
            <a:fld id="{A91A05A8-D087-49F8-A68B-53BB47A7E6BF}" type="slidenum">
              <a:rPr lang="en-US" smtClean="0"/>
              <a:pPr>
                <a:defRPr/>
              </a:pPr>
              <a:t>27</a:t>
            </a:fld>
            <a:endParaRPr lang="en-US"/>
          </a:p>
        </p:txBody>
      </p:sp>
      <p:pic>
        <p:nvPicPr>
          <p:cNvPr id="3" name="Picture 2">
            <a:extLst>
              <a:ext uri="{FF2B5EF4-FFF2-40B4-BE49-F238E27FC236}">
                <a16:creationId xmlns:a16="http://schemas.microsoft.com/office/drawing/2014/main" id="{4505C7D6-9D07-9E46-B78B-A72BDB496612}"/>
              </a:ext>
            </a:extLst>
          </p:cNvPr>
          <p:cNvPicPr>
            <a:picLocks noChangeAspect="1"/>
          </p:cNvPicPr>
          <p:nvPr/>
        </p:nvPicPr>
        <p:blipFill>
          <a:blip r:embed="rId3"/>
          <a:stretch>
            <a:fillRect/>
          </a:stretch>
        </p:blipFill>
        <p:spPr>
          <a:xfrm>
            <a:off x="165100" y="1200150"/>
            <a:ext cx="8813800" cy="3124200"/>
          </a:xfrm>
          <a:prstGeom prst="rect">
            <a:avLst/>
          </a:prstGeom>
        </p:spPr>
      </p:pic>
    </p:spTree>
    <p:extLst>
      <p:ext uri="{BB962C8B-B14F-4D97-AF65-F5344CB8AC3E}">
        <p14:creationId xmlns:p14="http://schemas.microsoft.com/office/powerpoint/2010/main" val="9489430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Intelligence</a:t>
            </a:r>
            <a:endParaRPr lang="en-US" dirty="0"/>
          </a:p>
        </p:txBody>
      </p:sp>
      <p:sp>
        <p:nvSpPr>
          <p:cNvPr id="3" name="Content Placeholder 2"/>
          <p:cNvSpPr>
            <a:spLocks noGrp="1"/>
          </p:cNvSpPr>
          <p:nvPr>
            <p:ph idx="1"/>
          </p:nvPr>
        </p:nvSpPr>
        <p:spPr/>
        <p:txBody>
          <a:bodyPr/>
          <a:lstStyle/>
          <a:p>
            <a:r>
              <a:rPr lang="en-US" dirty="0"/>
              <a:t>the ability </a:t>
            </a:r>
            <a:r>
              <a:rPr lang="en-US" u="sng" dirty="0">
                <a:solidFill>
                  <a:srgbClr val="0070C0"/>
                </a:solidFill>
              </a:rPr>
              <a:t>to acquire and apply </a:t>
            </a:r>
            <a:r>
              <a:rPr lang="en-US" dirty="0">
                <a:solidFill>
                  <a:srgbClr val="C00000"/>
                </a:solidFill>
              </a:rPr>
              <a:t>knowledge</a:t>
            </a:r>
            <a:r>
              <a:rPr lang="en-US" dirty="0"/>
              <a:t> and </a:t>
            </a:r>
            <a:r>
              <a:rPr lang="en-US" dirty="0">
                <a:solidFill>
                  <a:srgbClr val="C00000"/>
                </a:solidFill>
              </a:rPr>
              <a:t>skills</a:t>
            </a:r>
            <a:r>
              <a:rPr lang="en-US" dirty="0"/>
              <a:t>.</a:t>
            </a:r>
          </a:p>
          <a:p>
            <a:pPr lvl="1"/>
            <a:r>
              <a:rPr lang="en-US" sz="1400" dirty="0" smtClean="0"/>
              <a:t>Google Dictionary</a:t>
            </a:r>
          </a:p>
          <a:p>
            <a:pPr lvl="1"/>
            <a:endParaRPr lang="en-US" sz="1600" dirty="0" smtClean="0"/>
          </a:p>
          <a:p>
            <a:pPr algn="just"/>
            <a:r>
              <a:rPr lang="en-US" sz="2000" dirty="0" smtClean="0"/>
              <a:t>the </a:t>
            </a:r>
            <a:r>
              <a:rPr lang="en-US" sz="2000" dirty="0"/>
              <a:t>capacity for abstraction, logic, understanding, self-awareness, learning, emotional knowledge, reasoning, planning, creativity, critical thinking, and problem-solving. </a:t>
            </a:r>
            <a:r>
              <a:rPr lang="en-US" sz="2000" b="1" dirty="0" smtClean="0"/>
              <a:t>More </a:t>
            </a:r>
            <a:r>
              <a:rPr lang="en-US" sz="2000" b="1" dirty="0"/>
              <a:t>generally</a:t>
            </a:r>
            <a:r>
              <a:rPr lang="en-US" sz="2000" dirty="0"/>
              <a:t>, it </a:t>
            </a:r>
            <a:r>
              <a:rPr lang="en-US" sz="2000" dirty="0">
                <a:solidFill>
                  <a:srgbClr val="C00000"/>
                </a:solidFill>
              </a:rPr>
              <a:t>can be described </a:t>
            </a:r>
            <a:r>
              <a:rPr lang="en-US" sz="2000" dirty="0"/>
              <a:t>as the ability </a:t>
            </a:r>
            <a:r>
              <a:rPr lang="en-US" sz="2000" dirty="0">
                <a:solidFill>
                  <a:srgbClr val="0070C0"/>
                </a:solidFill>
              </a:rPr>
              <a:t>to</a:t>
            </a:r>
            <a:r>
              <a:rPr lang="en-US" sz="2000" dirty="0"/>
              <a:t> </a:t>
            </a:r>
            <a:r>
              <a:rPr lang="en-US" sz="2000" dirty="0" smtClean="0">
                <a:solidFill>
                  <a:srgbClr val="0070C0"/>
                </a:solidFill>
              </a:rPr>
              <a:t>perceive</a:t>
            </a:r>
            <a:r>
              <a:rPr lang="en-US" sz="2000" dirty="0" smtClean="0"/>
              <a:t>/</a:t>
            </a:r>
            <a:r>
              <a:rPr lang="en-US" sz="2000" dirty="0" smtClean="0">
                <a:solidFill>
                  <a:srgbClr val="0070C0"/>
                </a:solidFill>
              </a:rPr>
              <a:t>infer</a:t>
            </a:r>
            <a:r>
              <a:rPr lang="en-US" sz="2000" dirty="0" smtClean="0"/>
              <a:t> </a:t>
            </a:r>
            <a:r>
              <a:rPr lang="en-US" sz="2000" u="sng" dirty="0"/>
              <a:t>information</a:t>
            </a:r>
            <a:r>
              <a:rPr lang="en-US" sz="2000" dirty="0"/>
              <a:t>, and </a:t>
            </a:r>
            <a:r>
              <a:rPr lang="en-US" sz="2000" dirty="0">
                <a:solidFill>
                  <a:srgbClr val="0070C0"/>
                </a:solidFill>
              </a:rPr>
              <a:t>to</a:t>
            </a:r>
            <a:r>
              <a:rPr lang="en-US" sz="2000" dirty="0"/>
              <a:t> </a:t>
            </a:r>
            <a:r>
              <a:rPr lang="en-US" sz="2000" dirty="0">
                <a:solidFill>
                  <a:srgbClr val="0070C0"/>
                </a:solidFill>
              </a:rPr>
              <a:t>retain</a:t>
            </a:r>
            <a:r>
              <a:rPr lang="en-US" sz="2000" dirty="0"/>
              <a:t> it as </a:t>
            </a:r>
            <a:r>
              <a:rPr lang="en-US" sz="2000" u="sng" dirty="0"/>
              <a:t>knowledge</a:t>
            </a:r>
            <a:r>
              <a:rPr lang="en-US" sz="2000" dirty="0"/>
              <a:t> </a:t>
            </a:r>
            <a:r>
              <a:rPr lang="en-US" sz="2000" dirty="0">
                <a:solidFill>
                  <a:srgbClr val="0070C0"/>
                </a:solidFill>
              </a:rPr>
              <a:t>to be applied </a:t>
            </a:r>
            <a:r>
              <a:rPr lang="en-US" sz="2000" dirty="0"/>
              <a:t>towards </a:t>
            </a:r>
            <a:r>
              <a:rPr lang="en-US" sz="2000" u="sng" dirty="0"/>
              <a:t>adaptive behaviors within an environment or context</a:t>
            </a:r>
            <a:r>
              <a:rPr lang="en-US" sz="2000" dirty="0" smtClean="0"/>
              <a:t>.</a:t>
            </a:r>
          </a:p>
          <a:p>
            <a:pPr lvl="1"/>
            <a:r>
              <a:rPr lang="en-US" sz="1200" dirty="0">
                <a:solidFill>
                  <a:schemeClr val="tx1">
                    <a:lumMod val="75000"/>
                    <a:lumOff val="25000"/>
                  </a:schemeClr>
                </a:solidFill>
              </a:rPr>
              <a:t>Wikipedia </a:t>
            </a:r>
            <a:endParaRPr lang="en-US" sz="1400" dirty="0"/>
          </a:p>
          <a:p>
            <a:endParaRPr lang="en-US" sz="1600"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3</a:t>
            </a:fld>
            <a:endParaRPr lang="en-US"/>
          </a:p>
        </p:txBody>
      </p:sp>
    </p:spTree>
    <p:extLst>
      <p:ext uri="{BB962C8B-B14F-4D97-AF65-F5344CB8AC3E}">
        <p14:creationId xmlns:p14="http://schemas.microsoft.com/office/powerpoint/2010/main" val="186806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Intelligence</a:t>
            </a:r>
            <a:endParaRPr lang="en-US" dirty="0"/>
          </a:p>
        </p:txBody>
      </p:sp>
      <p:sp>
        <p:nvSpPr>
          <p:cNvPr id="3" name="Content Placeholder 2"/>
          <p:cNvSpPr>
            <a:spLocks noGrp="1"/>
          </p:cNvSpPr>
          <p:nvPr>
            <p:ph idx="1"/>
          </p:nvPr>
        </p:nvSpPr>
        <p:spPr/>
        <p:txBody>
          <a:bodyPr/>
          <a:lstStyle/>
          <a:p>
            <a:pPr algn="just"/>
            <a:r>
              <a:rPr lang="en-US" sz="2000" dirty="0"/>
              <a:t>We call ourselves </a:t>
            </a:r>
            <a:r>
              <a:rPr lang="en-US" sz="2000" i="1" dirty="0"/>
              <a:t>Homo sapiens</a:t>
            </a:r>
            <a:r>
              <a:rPr lang="en-US" sz="2000" dirty="0"/>
              <a:t>—man the wise—because our </a:t>
            </a:r>
            <a:r>
              <a:rPr lang="en-US" sz="2000" b="1" dirty="0"/>
              <a:t>intelligence </a:t>
            </a:r>
            <a:r>
              <a:rPr lang="en-US" sz="2000" dirty="0"/>
              <a:t>is so important Intelligence to us. For thousands of years, we have tried to understand </a:t>
            </a:r>
            <a:r>
              <a:rPr lang="en-US" sz="2000" i="1" dirty="0">
                <a:solidFill>
                  <a:srgbClr val="C00000"/>
                </a:solidFill>
              </a:rPr>
              <a:t>how we </a:t>
            </a:r>
            <a:r>
              <a:rPr lang="en-US" sz="2000" i="1" dirty="0">
                <a:solidFill>
                  <a:srgbClr val="0070C0"/>
                </a:solidFill>
              </a:rPr>
              <a:t>think and act</a:t>
            </a:r>
            <a:r>
              <a:rPr lang="en-US" sz="2000" dirty="0"/>
              <a:t>—that is, how our brain, a mere </a:t>
            </a:r>
            <a:r>
              <a:rPr lang="en-US" sz="2000" dirty="0">
                <a:solidFill>
                  <a:srgbClr val="0070C0"/>
                </a:solidFill>
              </a:rPr>
              <a:t>handful of matter</a:t>
            </a:r>
            <a:r>
              <a:rPr lang="en-US" sz="2000" dirty="0"/>
              <a:t>, can </a:t>
            </a:r>
            <a:r>
              <a:rPr lang="en-US" sz="2000" dirty="0">
                <a:solidFill>
                  <a:srgbClr val="0070C0"/>
                </a:solidFill>
              </a:rPr>
              <a:t>perceive</a:t>
            </a:r>
            <a:r>
              <a:rPr lang="en-US" sz="2000" dirty="0"/>
              <a:t>, </a:t>
            </a:r>
            <a:r>
              <a:rPr lang="en-US" sz="2000" dirty="0">
                <a:solidFill>
                  <a:srgbClr val="0070C0"/>
                </a:solidFill>
              </a:rPr>
              <a:t>understand</a:t>
            </a:r>
            <a:r>
              <a:rPr lang="en-US" sz="2000" dirty="0"/>
              <a:t>, </a:t>
            </a:r>
            <a:r>
              <a:rPr lang="en-US" sz="2000" dirty="0">
                <a:solidFill>
                  <a:srgbClr val="0070C0"/>
                </a:solidFill>
              </a:rPr>
              <a:t>predict</a:t>
            </a:r>
            <a:r>
              <a:rPr lang="en-US" sz="2000" dirty="0"/>
              <a:t>, and </a:t>
            </a:r>
            <a:r>
              <a:rPr lang="en-US" sz="2000" dirty="0">
                <a:solidFill>
                  <a:srgbClr val="0070C0"/>
                </a:solidFill>
              </a:rPr>
              <a:t>manipulate</a:t>
            </a:r>
            <a:r>
              <a:rPr lang="en-US" sz="2000" dirty="0"/>
              <a:t> a world far larger and more complicated than itself.</a:t>
            </a:r>
            <a:r>
              <a:rPr lang="en-US" sz="1200" dirty="0"/>
              <a:t> </a:t>
            </a:r>
            <a:endParaRPr lang="en-US" sz="1200" dirty="0">
              <a:solidFill>
                <a:schemeClr val="tx1">
                  <a:lumMod val="75000"/>
                  <a:lumOff val="25000"/>
                </a:schemeClr>
              </a:solidFill>
            </a:endParaRPr>
          </a:p>
          <a:p>
            <a:pPr lvl="1"/>
            <a:r>
              <a:rPr lang="en-US" sz="1200" dirty="0" smtClean="0"/>
              <a:t>Artificial Intelligence: A Modern Approach (4</a:t>
            </a:r>
            <a:r>
              <a:rPr lang="en-US" sz="1200" baseline="30000" dirty="0" smtClean="0"/>
              <a:t>th</a:t>
            </a:r>
            <a:r>
              <a:rPr lang="en-US" sz="1200" dirty="0" smtClean="0"/>
              <a:t> Edition)</a:t>
            </a:r>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4</a:t>
            </a:fld>
            <a:endParaRPr lang="en-US"/>
          </a:p>
        </p:txBody>
      </p:sp>
    </p:spTree>
    <p:extLst>
      <p:ext uri="{BB962C8B-B14F-4D97-AF65-F5344CB8AC3E}">
        <p14:creationId xmlns:p14="http://schemas.microsoft.com/office/powerpoint/2010/main" val="2998548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Intelligence</a:t>
            </a:r>
            <a:endParaRPr lang="en-US" dirty="0"/>
          </a:p>
        </p:txBody>
      </p:sp>
      <p:sp>
        <p:nvSpPr>
          <p:cNvPr id="3" name="Content Placeholder 2"/>
          <p:cNvSpPr>
            <a:spLocks noGrp="1"/>
          </p:cNvSpPr>
          <p:nvPr>
            <p:ph idx="1"/>
          </p:nvPr>
        </p:nvSpPr>
        <p:spPr/>
        <p:txBody>
          <a:bodyPr/>
          <a:lstStyle/>
          <a:p>
            <a:pPr lvl="1"/>
            <a:endParaRPr lang="en-US" sz="1200" dirty="0" smtClean="0"/>
          </a:p>
          <a:p>
            <a:pPr algn="just" rtl="1"/>
            <a:r>
              <a:rPr lang="ar-AE" sz="1800" dirty="0"/>
              <a:t>الذكاء مصطلح </a:t>
            </a:r>
            <a:r>
              <a:rPr lang="ar-AE" sz="1800" dirty="0">
                <a:solidFill>
                  <a:srgbClr val="C00000"/>
                </a:solidFill>
              </a:rPr>
              <a:t>يشمل</a:t>
            </a:r>
            <a:r>
              <a:rPr lang="ar-AE" sz="1800" dirty="0"/>
              <a:t> </a:t>
            </a:r>
            <a:r>
              <a:rPr lang="ar-AE" sz="1800" dirty="0">
                <a:solidFill>
                  <a:srgbClr val="0070C0"/>
                </a:solidFill>
              </a:rPr>
              <a:t>القدرات العقلية المتعلقة بالقدرة على</a:t>
            </a:r>
            <a:r>
              <a:rPr lang="ar-AE" sz="1800" dirty="0"/>
              <a:t> التحليل، والتخطيط، وحل المشاكل، وبناء الاستنتاجات، وسرعة التصرف، كما </a:t>
            </a:r>
            <a:r>
              <a:rPr lang="ar-AE" sz="1800" dirty="0">
                <a:solidFill>
                  <a:srgbClr val="C00000"/>
                </a:solidFill>
              </a:rPr>
              <a:t>يشمل</a:t>
            </a:r>
            <a:r>
              <a:rPr lang="ar-AE" sz="1800" dirty="0"/>
              <a:t> </a:t>
            </a:r>
            <a:r>
              <a:rPr lang="ar-AE" sz="1800" dirty="0">
                <a:solidFill>
                  <a:srgbClr val="0070C0"/>
                </a:solidFill>
              </a:rPr>
              <a:t>القدرة على </a:t>
            </a:r>
            <a:r>
              <a:rPr lang="ar-AE" sz="1800" dirty="0"/>
              <a:t>التفكير المجرد، وجمع وتنسيق الأفكار، والتقاط اللغات، وسرعة التعلم، كما يتضمن أيضا حسب بعض العلماء </a:t>
            </a:r>
            <a:r>
              <a:rPr lang="ar-AE" sz="1800" dirty="0">
                <a:solidFill>
                  <a:srgbClr val="0070C0"/>
                </a:solidFill>
              </a:rPr>
              <a:t>القدرة على </a:t>
            </a:r>
            <a:r>
              <a:rPr lang="ar-AE" sz="1800" dirty="0"/>
              <a:t>الإحساس وإبداء المشاعر وفهم مشاعر الآخرين</a:t>
            </a:r>
            <a:r>
              <a:rPr lang="ar-AE" sz="1800" dirty="0" smtClean="0"/>
              <a:t>.</a:t>
            </a:r>
            <a:endParaRPr lang="ar-AE" sz="1800" dirty="0"/>
          </a:p>
          <a:p>
            <a:pPr algn="just" rtl="1"/>
            <a:endParaRPr lang="en-US" sz="1800" dirty="0" smtClean="0"/>
          </a:p>
          <a:p>
            <a:pPr algn="just" rtl="1"/>
            <a:r>
              <a:rPr lang="ar-AE" sz="1800" dirty="0" smtClean="0"/>
              <a:t>مع </a:t>
            </a:r>
            <a:r>
              <a:rPr lang="ar-AE" sz="1800" dirty="0"/>
              <a:t>أن المفهوم العام السائد عند الناس للذكاء يشمل جميع هذه الأمور وربما جعلوها مرتبطة بقوة الذاكرة، إلا أن علم النفس يدرس الذكاء كميزة سلوكية مستقلة عن الإبداع، والشخصية، والحكمة وحتى قوة الحافظة المتعلقة بالذاكرة</a:t>
            </a:r>
            <a:r>
              <a:rPr lang="ar-AE" sz="1800" dirty="0" smtClean="0"/>
              <a:t>.</a:t>
            </a:r>
            <a:endParaRPr lang="en-US" sz="1800" dirty="0" smtClean="0"/>
          </a:p>
          <a:p>
            <a:pPr algn="just" rtl="1"/>
            <a:endParaRPr lang="en-US" sz="1800" dirty="0"/>
          </a:p>
          <a:p>
            <a:pPr algn="just"/>
            <a:r>
              <a:rPr lang="en-US" sz="1050" dirty="0">
                <a:hlinkClick r:id="rId2"/>
              </a:rPr>
              <a:t>https://ar.wikipedia.org/wiki/%</a:t>
            </a:r>
            <a:r>
              <a:rPr lang="en-US" sz="1050" dirty="0" smtClean="0">
                <a:hlinkClick r:id="rId2"/>
              </a:rPr>
              <a:t>D8%B0%D9%83%D8%A7%D8%A1</a:t>
            </a:r>
            <a:endParaRPr lang="en-US" sz="1050" dirty="0" smtClean="0"/>
          </a:p>
          <a:p>
            <a:pPr algn="just"/>
            <a:endParaRPr lang="en-US" sz="1800" dirty="0" smtClean="0"/>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5</a:t>
            </a:fld>
            <a:endParaRPr lang="en-US"/>
          </a:p>
        </p:txBody>
      </p:sp>
    </p:spTree>
    <p:extLst>
      <p:ext uri="{BB962C8B-B14F-4D97-AF65-F5344CB8AC3E}">
        <p14:creationId xmlns:p14="http://schemas.microsoft.com/office/powerpoint/2010/main" val="3909912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(AI)</a:t>
            </a:r>
            <a:endParaRPr lang="en-US" dirty="0"/>
          </a:p>
        </p:txBody>
      </p:sp>
      <p:sp>
        <p:nvSpPr>
          <p:cNvPr id="3" name="Content Placeholder 2"/>
          <p:cNvSpPr>
            <a:spLocks noGrp="1"/>
          </p:cNvSpPr>
          <p:nvPr>
            <p:ph idx="1"/>
          </p:nvPr>
        </p:nvSpPr>
        <p:spPr/>
        <p:txBody>
          <a:bodyPr/>
          <a:lstStyle/>
          <a:p>
            <a:r>
              <a:rPr lang="en-US" dirty="0"/>
              <a:t>the theory and development of computer systems able to perform tasks normally requiring human intelligence, such as visual perception, speech recognition, decision-making, and translation between languages.</a:t>
            </a:r>
          </a:p>
          <a:p>
            <a:pPr lvl="1"/>
            <a:r>
              <a:rPr lang="en-US" sz="1400" dirty="0"/>
              <a:t>Google Dictionary</a:t>
            </a:r>
          </a:p>
          <a:p>
            <a:pPr algn="just"/>
            <a:endParaRPr lang="en-US" sz="2000" dirty="0" smtClean="0"/>
          </a:p>
          <a:p>
            <a:pPr algn="just"/>
            <a:r>
              <a:rPr lang="en-US" sz="2000" dirty="0" smtClean="0"/>
              <a:t>The </a:t>
            </a:r>
            <a:r>
              <a:rPr lang="en-US" sz="2000" dirty="0"/>
              <a:t>field of </a:t>
            </a:r>
            <a:r>
              <a:rPr lang="en-US" sz="2000" b="1" dirty="0"/>
              <a:t>artificial intelligence</a:t>
            </a:r>
            <a:r>
              <a:rPr lang="en-US" sz="2000" dirty="0"/>
              <a:t>, or AI, </a:t>
            </a:r>
            <a:r>
              <a:rPr lang="en-US" sz="2000" dirty="0" smtClean="0"/>
              <a:t>Artificial intelligence is </a:t>
            </a:r>
            <a:r>
              <a:rPr lang="en-US" sz="2000" dirty="0"/>
              <a:t>concerned with not just understanding but also </a:t>
            </a:r>
            <a:r>
              <a:rPr lang="en-US" sz="2000" i="1" dirty="0"/>
              <a:t>building </a:t>
            </a:r>
            <a:r>
              <a:rPr lang="en-US" sz="2000" dirty="0"/>
              <a:t>intelligent entities—machines </a:t>
            </a:r>
            <a:r>
              <a:rPr lang="en-US" sz="2000" dirty="0" smtClean="0"/>
              <a:t>that can </a:t>
            </a:r>
            <a:r>
              <a:rPr lang="en-US" sz="2000" dirty="0"/>
              <a:t>compute how to act </a:t>
            </a:r>
            <a:r>
              <a:rPr lang="en-US" sz="2000" i="1" dirty="0"/>
              <a:t>effectively</a:t>
            </a:r>
            <a:r>
              <a:rPr lang="en-US" sz="2000" dirty="0"/>
              <a:t> and </a:t>
            </a:r>
            <a:r>
              <a:rPr lang="en-US" sz="2000" i="1" dirty="0"/>
              <a:t>safely</a:t>
            </a:r>
            <a:r>
              <a:rPr lang="en-US" sz="2000" dirty="0"/>
              <a:t> in a wide </a:t>
            </a:r>
            <a:r>
              <a:rPr lang="en-US" sz="2000" dirty="0" smtClean="0"/>
              <a:t>variety of </a:t>
            </a:r>
            <a:r>
              <a:rPr lang="en-US" sz="2000" dirty="0"/>
              <a:t>novel situations. </a:t>
            </a:r>
            <a:endParaRPr lang="en-US" sz="2000" dirty="0" smtClean="0"/>
          </a:p>
          <a:p>
            <a:pPr lvl="1" algn="just"/>
            <a:r>
              <a:rPr lang="en-US" sz="1200" dirty="0"/>
              <a:t>Artificial Intelligence: A Modern Approach (4</a:t>
            </a:r>
            <a:r>
              <a:rPr lang="en-US" sz="1200" baseline="30000" dirty="0"/>
              <a:t>th</a:t>
            </a:r>
            <a:r>
              <a:rPr lang="en-US" sz="1200" dirty="0"/>
              <a:t> Edition</a:t>
            </a:r>
            <a:r>
              <a:rPr lang="en-US" sz="1200" dirty="0" smtClean="0"/>
              <a:t>)</a:t>
            </a:r>
            <a:endParaRPr lang="en-US" sz="1200" dirty="0"/>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6</a:t>
            </a:fld>
            <a:endParaRPr lang="en-US"/>
          </a:p>
        </p:txBody>
      </p:sp>
    </p:spTree>
    <p:extLst>
      <p:ext uri="{BB962C8B-B14F-4D97-AF65-F5344CB8AC3E}">
        <p14:creationId xmlns:p14="http://schemas.microsoft.com/office/powerpoint/2010/main" val="322883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b="1" dirty="0">
                <a:solidFill>
                  <a:schemeClr val="tx1"/>
                </a:solidFill>
              </a:rPr>
              <a:t>Sci-Fi AI?</a:t>
            </a:r>
          </a:p>
        </p:txBody>
      </p:sp>
      <p:sp>
        <p:nvSpPr>
          <p:cNvPr id="2" name="Slide Number Placeholder 1">
            <a:extLst>
              <a:ext uri="{FF2B5EF4-FFF2-40B4-BE49-F238E27FC236}">
                <a16:creationId xmlns:a16="http://schemas.microsoft.com/office/drawing/2014/main" id="{8ABA186A-B655-6443-9503-B1C99275D268}"/>
              </a:ext>
            </a:extLst>
          </p:cNvPr>
          <p:cNvSpPr>
            <a:spLocks noGrp="1"/>
          </p:cNvSpPr>
          <p:nvPr>
            <p:ph type="sldNum" sz="quarter" idx="12"/>
          </p:nvPr>
        </p:nvSpPr>
        <p:spPr/>
        <p:txBody>
          <a:bodyPr/>
          <a:lstStyle/>
          <a:p>
            <a:pPr>
              <a:defRPr/>
            </a:pPr>
            <a:fld id="{A91A05A8-D087-49F8-A68B-53BB47A7E6BF}" type="slidenum">
              <a:rPr lang="en-US" smtClean="0"/>
              <a:pPr>
                <a:defRPr/>
              </a:pPr>
              <a:t>7</a:t>
            </a:fld>
            <a:endParaRPr lang="en-US"/>
          </a:p>
        </p:txBody>
      </p:sp>
      <p:pic>
        <p:nvPicPr>
          <p:cNvPr id="3" name="Picture 2">
            <a:extLst>
              <a:ext uri="{FF2B5EF4-FFF2-40B4-BE49-F238E27FC236}">
                <a16:creationId xmlns:a16="http://schemas.microsoft.com/office/drawing/2014/main" id="{0222C4E8-8646-F045-9685-D44190E9ECED}"/>
              </a:ext>
            </a:extLst>
          </p:cNvPr>
          <p:cNvPicPr>
            <a:picLocks noChangeAspect="1"/>
          </p:cNvPicPr>
          <p:nvPr/>
        </p:nvPicPr>
        <p:blipFill>
          <a:blip r:embed="rId3"/>
          <a:stretch>
            <a:fillRect/>
          </a:stretch>
        </p:blipFill>
        <p:spPr>
          <a:xfrm>
            <a:off x="444500" y="1047750"/>
            <a:ext cx="5803900" cy="3543300"/>
          </a:xfrm>
          <a:prstGeom prst="rect">
            <a:avLst/>
          </a:prstGeom>
        </p:spPr>
      </p:pic>
      <p:pic>
        <p:nvPicPr>
          <p:cNvPr id="1026" name="Picture 2"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047750"/>
            <a:ext cx="2361529" cy="354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5F66A4-7E12-2E4D-BF17-68F9815DEE4E}"/>
              </a:ext>
            </a:extLst>
          </p:cNvPr>
          <p:cNvSpPr/>
          <p:nvPr/>
        </p:nvSpPr>
        <p:spPr>
          <a:xfrm>
            <a:off x="4837070" y="1163419"/>
            <a:ext cx="4306930" cy="646331"/>
          </a:xfrm>
          <a:prstGeom prst="rect">
            <a:avLst/>
          </a:prstGeom>
        </p:spPr>
        <p:txBody>
          <a:bodyPr wrap="square">
            <a:spAutoFit/>
          </a:bodyPr>
          <a:lstStyle/>
          <a:p>
            <a:r>
              <a:rPr lang="en-US" dirty="0"/>
              <a:t>An </a:t>
            </a:r>
            <a:r>
              <a:rPr lang="en-US" dirty="0">
                <a:solidFill>
                  <a:srgbClr val="CC0000"/>
                </a:solidFill>
              </a:rPr>
              <a:t>autonomous cars </a:t>
            </a:r>
            <a:r>
              <a:rPr lang="en-US" dirty="0"/>
              <a:t>that figure out how to take us to our destination</a:t>
            </a:r>
          </a:p>
        </p:txBody>
      </p:sp>
      <p:sp>
        <p:nvSpPr>
          <p:cNvPr id="6" name="Rectangle 5">
            <a:extLst>
              <a:ext uri="{FF2B5EF4-FFF2-40B4-BE49-F238E27FC236}">
                <a16:creationId xmlns:a16="http://schemas.microsoft.com/office/drawing/2014/main" id="{63635A37-DA1D-7D45-B0B9-513D04033A6B}"/>
              </a:ext>
            </a:extLst>
          </p:cNvPr>
          <p:cNvSpPr/>
          <p:nvPr/>
        </p:nvSpPr>
        <p:spPr>
          <a:xfrm>
            <a:off x="3654695" y="270439"/>
            <a:ext cx="1509772" cy="369332"/>
          </a:xfrm>
          <a:prstGeom prst="rect">
            <a:avLst/>
          </a:prstGeom>
        </p:spPr>
        <p:txBody>
          <a:bodyPr wrap="none">
            <a:spAutoFit/>
          </a:bodyPr>
          <a:lstStyle/>
          <a:p>
            <a:r>
              <a:rPr lang="en-US" b="1" dirty="0"/>
              <a:t>Reality of AI</a:t>
            </a:r>
            <a:endParaRPr lang="ar-SA" b="1" dirty="0"/>
          </a:p>
        </p:txBody>
      </p:sp>
      <p:sp>
        <p:nvSpPr>
          <p:cNvPr id="7" name="Rectangle 6">
            <a:extLst>
              <a:ext uri="{FF2B5EF4-FFF2-40B4-BE49-F238E27FC236}">
                <a16:creationId xmlns:a16="http://schemas.microsoft.com/office/drawing/2014/main" id="{6BF31FBF-2A7F-D542-A011-E6FDD093B11B}"/>
              </a:ext>
            </a:extLst>
          </p:cNvPr>
          <p:cNvSpPr/>
          <p:nvPr/>
        </p:nvSpPr>
        <p:spPr>
          <a:xfrm>
            <a:off x="685800" y="4201818"/>
            <a:ext cx="4151270" cy="646331"/>
          </a:xfrm>
          <a:prstGeom prst="rect">
            <a:avLst/>
          </a:prstGeom>
        </p:spPr>
        <p:txBody>
          <a:bodyPr wrap="square">
            <a:spAutoFit/>
          </a:bodyPr>
          <a:lstStyle/>
          <a:p>
            <a:r>
              <a:rPr lang="en-US" dirty="0">
                <a:solidFill>
                  <a:srgbClr val="CC0000"/>
                </a:solidFill>
              </a:rPr>
              <a:t>Robots</a:t>
            </a:r>
            <a:r>
              <a:rPr lang="en-US" dirty="0"/>
              <a:t> help nurses in hospitals </a:t>
            </a:r>
            <a:r>
              <a:rPr lang="en-US" dirty="0">
                <a:solidFill>
                  <a:srgbClr val="CC0000"/>
                </a:solidFill>
              </a:rPr>
              <a:t>deliver stuff </a:t>
            </a:r>
            <a:r>
              <a:rPr lang="en-US" dirty="0"/>
              <a:t>to different rooms</a:t>
            </a:r>
          </a:p>
        </p:txBody>
      </p:sp>
      <p:sp>
        <p:nvSpPr>
          <p:cNvPr id="4" name="Slide Number Placeholder 3">
            <a:extLst>
              <a:ext uri="{FF2B5EF4-FFF2-40B4-BE49-F238E27FC236}">
                <a16:creationId xmlns:a16="http://schemas.microsoft.com/office/drawing/2014/main" id="{5477F562-66D3-F042-99A4-F514AEFDAB13}"/>
              </a:ext>
            </a:extLst>
          </p:cNvPr>
          <p:cNvSpPr>
            <a:spLocks noGrp="1"/>
          </p:cNvSpPr>
          <p:nvPr>
            <p:ph type="sldNum" sz="quarter" idx="12"/>
          </p:nvPr>
        </p:nvSpPr>
        <p:spPr/>
        <p:txBody>
          <a:bodyPr/>
          <a:lstStyle/>
          <a:p>
            <a:pPr>
              <a:defRPr/>
            </a:pPr>
            <a:fld id="{21D85F8C-9C5D-49E8-8BBF-F28B73097F10}" type="slidenum">
              <a:rPr lang="en-US" smtClean="0"/>
              <a:pPr>
                <a:defRPr/>
              </a:pPr>
              <a:t>8</a:t>
            </a:fld>
            <a:endParaRPr lang="en-US"/>
          </a:p>
        </p:txBody>
      </p:sp>
      <p:pic>
        <p:nvPicPr>
          <p:cNvPr id="8" name="Picture 7">
            <a:extLst>
              <a:ext uri="{FF2B5EF4-FFF2-40B4-BE49-F238E27FC236}">
                <a16:creationId xmlns:a16="http://schemas.microsoft.com/office/drawing/2014/main" id="{256B407E-3D4C-9D4F-A338-864B7641CD7C}"/>
              </a:ext>
            </a:extLst>
          </p:cNvPr>
          <p:cNvPicPr>
            <a:picLocks noChangeAspect="1"/>
          </p:cNvPicPr>
          <p:nvPr/>
        </p:nvPicPr>
        <p:blipFill>
          <a:blip r:embed="rId3"/>
          <a:stretch>
            <a:fillRect/>
          </a:stretch>
        </p:blipFill>
        <p:spPr>
          <a:xfrm>
            <a:off x="457200" y="978477"/>
            <a:ext cx="8312728" cy="3879273"/>
          </a:xfrm>
          <a:prstGeom prst="rect">
            <a:avLst/>
          </a:prstGeom>
        </p:spPr>
      </p:pic>
    </p:spTree>
    <p:extLst>
      <p:ext uri="{BB962C8B-B14F-4D97-AF65-F5344CB8AC3E}">
        <p14:creationId xmlns:p14="http://schemas.microsoft.com/office/powerpoint/2010/main" val="4008865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t>
            </a:r>
            <a:r>
              <a:rPr lang="en-US" dirty="0" smtClean="0"/>
              <a:t>Artificial Intelligence (</a:t>
            </a:r>
            <a:r>
              <a:rPr lang="en-US" b="1" dirty="0" smtClean="0"/>
              <a:t>AI</a:t>
            </a:r>
            <a:r>
              <a:rPr lang="en-US" dirty="0" smtClean="0"/>
              <a:t>) ?</a:t>
            </a:r>
            <a:endParaRPr lang="en-US" dirty="0"/>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Palatino"/>
                <a:cs typeface="Palatino"/>
              </a:rPr>
              <a:t>The science of making machines that:</a:t>
            </a:r>
          </a:p>
        </p:txBody>
      </p:sp>
      <p:sp>
        <p:nvSpPr>
          <p:cNvPr id="7" name="TextBox 6"/>
          <p:cNvSpPr txBox="1"/>
          <p:nvPr/>
        </p:nvSpPr>
        <p:spPr>
          <a:xfrm>
            <a:off x="304800" y="2114550"/>
            <a:ext cx="2133600" cy="707886"/>
          </a:xfrm>
          <a:prstGeom prst="rect">
            <a:avLst/>
          </a:prstGeom>
          <a:noFill/>
        </p:spPr>
        <p:txBody>
          <a:bodyPr wrap="square" rtlCol="0">
            <a:spAutoFit/>
          </a:bodyPr>
          <a:lstStyle/>
          <a:p>
            <a:pPr algn="ctr"/>
            <a:r>
              <a:rPr lang="en-US" sz="2000" dirty="0">
                <a:solidFill>
                  <a:schemeClr val="accent2"/>
                </a:solidFill>
                <a:latin typeface="Palatino"/>
                <a:cs typeface="Palatino"/>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rationally</a:t>
            </a:r>
          </a:p>
        </p:txBody>
      </p:sp>
      <p:sp>
        <p:nvSpPr>
          <p:cNvPr id="3" name="Slide Number Placeholder 2">
            <a:extLst>
              <a:ext uri="{FF2B5EF4-FFF2-40B4-BE49-F238E27FC236}">
                <a16:creationId xmlns:a16="http://schemas.microsoft.com/office/drawing/2014/main" id="{A5705B1E-C7B7-D948-AA60-9336D44889AC}"/>
              </a:ext>
            </a:extLst>
          </p:cNvPr>
          <p:cNvSpPr>
            <a:spLocks noGrp="1"/>
          </p:cNvSpPr>
          <p:nvPr>
            <p:ph type="sldNum" sz="quarter" idx="12"/>
          </p:nvPr>
        </p:nvSpPr>
        <p:spPr/>
        <p:txBody>
          <a:bodyPr/>
          <a:lstStyle/>
          <a:p>
            <a:pPr>
              <a:defRPr/>
            </a:pPr>
            <a:fld id="{A91A05A8-D087-49F8-A68B-53BB47A7E6BF}" type="slidenum">
              <a:rPr lang="en-US" smtClean="0"/>
              <a:pPr>
                <a:defRPr/>
              </a:pPr>
              <a:t>9</a:t>
            </a:fld>
            <a:endParaRPr lang="en-US"/>
          </a:p>
        </p:txBody>
      </p:sp>
      <p:pic>
        <p:nvPicPr>
          <p:cNvPr id="4" name="Picture 3">
            <a:extLst>
              <a:ext uri="{FF2B5EF4-FFF2-40B4-BE49-F238E27FC236}">
                <a16:creationId xmlns:a16="http://schemas.microsoft.com/office/drawing/2014/main" id="{A6D34E70-6E6A-8749-9FF6-51202C377A49}"/>
              </a:ext>
            </a:extLst>
          </p:cNvPr>
          <p:cNvPicPr>
            <a:picLocks noChangeAspect="1"/>
          </p:cNvPicPr>
          <p:nvPr/>
        </p:nvPicPr>
        <p:blipFill>
          <a:blip r:embed="rId3"/>
          <a:stretch>
            <a:fillRect/>
          </a:stretch>
        </p:blipFill>
        <p:spPr>
          <a:xfrm>
            <a:off x="2489200" y="1733550"/>
            <a:ext cx="4064000" cy="3048000"/>
          </a:xfrm>
          <a:prstGeom prst="rect">
            <a:avLst/>
          </a:prstGeom>
        </p:spPr>
      </p:pic>
    </p:spTree>
    <p:extLst>
      <p:ext uri="{BB962C8B-B14F-4D97-AF65-F5344CB8AC3E}">
        <p14:creationId xmlns:p14="http://schemas.microsoft.com/office/powerpoint/2010/main" val="35157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lec1_Intro_AI</Template>
  <TotalTime>24007</TotalTime>
  <Words>2013</Words>
  <Application>Microsoft Office PowerPoint</Application>
  <PresentationFormat>On-screen Show (16:9)</PresentationFormat>
  <Paragraphs>320</Paragraphs>
  <Slides>27</Slides>
  <Notes>18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Courier New</vt:lpstr>
      <vt:lpstr>Helvetica</vt:lpstr>
      <vt:lpstr>Lucida Grande</vt:lpstr>
      <vt:lpstr>Palatino</vt:lpstr>
      <vt:lpstr>Wingdings</vt:lpstr>
      <vt:lpstr>188-anca</vt:lpstr>
      <vt:lpstr>Artificial Intelligence </vt:lpstr>
      <vt:lpstr>Today</vt:lpstr>
      <vt:lpstr>Intelligence</vt:lpstr>
      <vt:lpstr>Intelligence</vt:lpstr>
      <vt:lpstr>Intelligence</vt:lpstr>
      <vt:lpstr>Artificial Intelligence (AI)</vt:lpstr>
      <vt:lpstr>Sci-Fi AI?</vt:lpstr>
      <vt:lpstr>PowerPoint Presentation</vt:lpstr>
      <vt:lpstr>What is Artificial Intelligence (AI) ?</vt:lpstr>
      <vt:lpstr>Rational Decisions</vt:lpstr>
      <vt:lpstr>PowerPoint Presentation</vt:lpstr>
      <vt:lpstr>Maximize Your Expected Utility </vt:lpstr>
      <vt:lpstr>What About the Brain?</vt:lpstr>
      <vt:lpstr>Designing Rational Agents</vt:lpstr>
      <vt:lpstr>Pac-Man as an Agent</vt:lpstr>
      <vt:lpstr>AI</vt:lpstr>
      <vt:lpstr>The Foundations Of Artificial Intelligence </vt:lpstr>
      <vt:lpstr>A (Short) History of AI</vt:lpstr>
      <vt:lpstr>A (Short) History of AI</vt:lpstr>
      <vt:lpstr>What Can AI Do?</vt:lpstr>
      <vt:lpstr>Unintentionally Funny Stories</vt:lpstr>
      <vt:lpstr>The state of art of AI: Robotics</vt:lpstr>
      <vt:lpstr>  The state of art of AI:    Natural Language</vt:lpstr>
      <vt:lpstr>  The state of art of AI:   Vision (Perception)</vt:lpstr>
      <vt:lpstr>  The state of art of AI:    Game Playing</vt:lpstr>
      <vt:lpstr>The state of art of AI:  Game Agents</vt:lpstr>
      <vt:lpstr>  The state of art of AI:   Decision Making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Iyad H. Alshami</cp:lastModifiedBy>
  <cp:revision>1543</cp:revision>
  <cp:lastPrinted>2014-01-21T07:51:01Z</cp:lastPrinted>
  <dcterms:created xsi:type="dcterms:W3CDTF">2004-08-27T04:16:05Z</dcterms:created>
  <dcterms:modified xsi:type="dcterms:W3CDTF">2022-02-08T13:26:45Z</dcterms:modified>
</cp:coreProperties>
</file>